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3" r:id="rId2"/>
    <p:sldId id="341" r:id="rId3"/>
    <p:sldId id="320" r:id="rId4"/>
    <p:sldId id="321" r:id="rId5"/>
    <p:sldId id="337" r:id="rId6"/>
    <p:sldId id="278" r:id="rId7"/>
    <p:sldId id="287" r:id="rId8"/>
    <p:sldId id="342" r:id="rId9"/>
    <p:sldId id="280" r:id="rId10"/>
    <p:sldId id="283" r:id="rId11"/>
    <p:sldId id="343" r:id="rId12"/>
    <p:sldId id="309" r:id="rId13"/>
    <p:sldId id="327" r:id="rId14"/>
    <p:sldId id="286" r:id="rId15"/>
    <p:sldId id="340" r:id="rId16"/>
    <p:sldId id="322" r:id="rId17"/>
    <p:sldId id="294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19" r:id="rId26"/>
    <p:sldId id="313" r:id="rId27"/>
    <p:sldId id="314" r:id="rId28"/>
    <p:sldId id="300" r:id="rId29"/>
    <p:sldId id="338" r:id="rId30"/>
    <p:sldId id="272" r:id="rId31"/>
    <p:sldId id="261" r:id="rId32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tandard inndeling" id="{8ACF6A10-BF9C-4111-8906-7AFB24F1911E}">
          <p14:sldIdLst>
            <p14:sldId id="263"/>
            <p14:sldId id="341"/>
            <p14:sldId id="320"/>
            <p14:sldId id="321"/>
            <p14:sldId id="337"/>
            <p14:sldId id="278"/>
            <p14:sldId id="287"/>
            <p14:sldId id="342"/>
            <p14:sldId id="280"/>
            <p14:sldId id="283"/>
            <p14:sldId id="343"/>
            <p14:sldId id="309"/>
            <p14:sldId id="327"/>
            <p14:sldId id="286"/>
            <p14:sldId id="340"/>
            <p14:sldId id="322"/>
            <p14:sldId id="294"/>
            <p14:sldId id="328"/>
            <p14:sldId id="329"/>
            <p14:sldId id="330"/>
            <p14:sldId id="331"/>
            <p14:sldId id="332"/>
            <p14:sldId id="333"/>
            <p14:sldId id="334"/>
            <p14:sldId id="319"/>
            <p14:sldId id="313"/>
            <p14:sldId id="314"/>
            <p14:sldId id="300"/>
            <p14:sldId id="338"/>
            <p14:sldId id="272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54F46"/>
    <a:srgbClr val="ECECEC"/>
    <a:srgbClr val="E44E46"/>
    <a:srgbClr val="E65343"/>
    <a:srgbClr val="DB3F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5" autoAdjust="0"/>
    <p:restoredTop sz="66623" autoAdjust="0"/>
  </p:normalViewPr>
  <p:slideViewPr>
    <p:cSldViewPr>
      <p:cViewPr varScale="1">
        <p:scale>
          <a:sx n="60" d="100"/>
          <a:sy n="60" d="100"/>
        </p:scale>
        <p:origin x="-21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056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pPr/>
              <a:t>08.10.2018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pPr/>
              <a:t>08.10.2018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dirty="0" smtClean="0"/>
              <a:t>Mitt navn er Beate-Christin Hope Kolltveit. </a:t>
            </a:r>
            <a:r>
              <a:rPr lang="nb-NO" sz="1200" b="0" dirty="0" err="1" smtClean="0"/>
              <a:t>Eg</a:t>
            </a:r>
            <a:r>
              <a:rPr lang="nb-NO" sz="1200" b="0" dirty="0" smtClean="0"/>
              <a:t> er diabetessykepleier, og disputerte for min doktorgrad i november 2017. Det er i den forbindelse </a:t>
            </a:r>
            <a:r>
              <a:rPr lang="nb-NO" sz="1200" b="0" dirty="0" err="1" smtClean="0"/>
              <a:t>eg</a:t>
            </a:r>
            <a:r>
              <a:rPr lang="nb-NO" sz="1200" b="0" dirty="0" smtClean="0"/>
              <a:t> skal i dag snakke om teamet i min doktorgrad</a:t>
            </a:r>
            <a:r>
              <a:rPr lang="nb-NO" sz="1200" b="0" baseline="0" dirty="0" smtClean="0"/>
              <a:t> som er: Helsepersonellet sine erfaringer ved å bruke telemedisin i diabetes fotsår behandling.</a:t>
            </a:r>
          </a:p>
          <a:p>
            <a:endParaRPr lang="nb-NO" sz="1200" b="0" baseline="0" dirty="0" smtClean="0"/>
          </a:p>
          <a:p>
            <a:r>
              <a:rPr lang="nb-NO" sz="1200" b="0" baseline="0" dirty="0" smtClean="0"/>
              <a:t>Hilde har snakka nå </a:t>
            </a:r>
            <a:r>
              <a:rPr lang="nb-NO" sz="1200" b="0" baseline="0" dirty="0" err="1" smtClean="0"/>
              <a:t>ein</a:t>
            </a:r>
            <a:r>
              <a:rPr lang="nb-NO" sz="1200" b="0" baseline="0" dirty="0" smtClean="0"/>
              <a:t> del om telemedisin og fotsår, og pasient perspektivet. MEN KVA MED DEI SOM SKAL BRUKE TEKNOLOGIEN?</a:t>
            </a:r>
          </a:p>
          <a:p>
            <a:endParaRPr lang="nb-NO" sz="1200" b="0" baseline="0" dirty="0" smtClean="0"/>
          </a:p>
          <a:p>
            <a:r>
              <a:rPr lang="nb-NO" sz="1200" b="0" baseline="0" dirty="0" err="1" smtClean="0"/>
              <a:t>Eg</a:t>
            </a:r>
            <a:r>
              <a:rPr lang="nb-NO" sz="1200" b="0" baseline="0" dirty="0" smtClean="0"/>
              <a:t> skal si litt om kva </a:t>
            </a:r>
            <a:r>
              <a:rPr lang="nb-NO" sz="1200" b="0" baseline="0" dirty="0" err="1" smtClean="0"/>
              <a:t>eg</a:t>
            </a:r>
            <a:r>
              <a:rPr lang="nb-NO" sz="1200" b="0" baseline="0" dirty="0" smtClean="0"/>
              <a:t> </a:t>
            </a:r>
            <a:r>
              <a:rPr lang="nb-NO" sz="1200" b="0" baseline="0" dirty="0" err="1" smtClean="0"/>
              <a:t>fann</a:t>
            </a:r>
            <a:r>
              <a:rPr lang="nb-NO" sz="1200" b="0" baseline="0" dirty="0" smtClean="0"/>
              <a:t> når </a:t>
            </a:r>
            <a:r>
              <a:rPr lang="nb-NO" sz="1200" b="0" baseline="0" dirty="0" err="1" smtClean="0"/>
              <a:t>eg</a:t>
            </a:r>
            <a:r>
              <a:rPr lang="nb-NO" sz="1200" b="0" baseline="0" dirty="0" smtClean="0"/>
              <a:t> forska på helsepersonellet sine erfaringer, som er viktig for at </a:t>
            </a:r>
            <a:r>
              <a:rPr lang="nb-NO" sz="1200" b="0" baseline="0" dirty="0" err="1" smtClean="0"/>
              <a:t>ein</a:t>
            </a:r>
            <a:r>
              <a:rPr lang="nb-NO" sz="1200" b="0" baseline="0" dirty="0" smtClean="0"/>
              <a:t> i det hele tatt skal kunne lykkes med å ta i bruk telemedisin!!</a:t>
            </a:r>
          </a:p>
          <a:p>
            <a:endParaRPr lang="nb-NO" sz="1200" b="0" baseline="0" dirty="0" smtClean="0"/>
          </a:p>
          <a:p>
            <a:r>
              <a:rPr lang="nb-NO" sz="1200" b="0" baseline="0" dirty="0" err="1" smtClean="0"/>
              <a:t>Eg</a:t>
            </a:r>
            <a:r>
              <a:rPr lang="nb-NO" sz="1200" b="0" baseline="0" dirty="0" smtClean="0"/>
              <a:t> skal </a:t>
            </a:r>
            <a:r>
              <a:rPr lang="nb-NO" sz="1200" b="0" baseline="0" dirty="0" err="1" smtClean="0"/>
              <a:t>ikkje</a:t>
            </a:r>
            <a:r>
              <a:rPr lang="nb-NO" sz="1200" b="0" baseline="0" dirty="0" smtClean="0"/>
              <a:t> si noe om kva TM er for det kom Hilde inn på, så </a:t>
            </a:r>
            <a:r>
              <a:rPr lang="nb-NO" sz="1200" b="0" baseline="0" dirty="0" err="1" smtClean="0"/>
              <a:t>eg</a:t>
            </a:r>
            <a:r>
              <a:rPr lang="nb-NO" sz="1200" b="0" baseline="0" dirty="0" smtClean="0"/>
              <a:t> går rett til kva </a:t>
            </a:r>
            <a:r>
              <a:rPr lang="nb-NO" sz="1200" b="0" baseline="0" dirty="0" err="1" smtClean="0"/>
              <a:t>me</a:t>
            </a:r>
            <a:r>
              <a:rPr lang="nb-NO" sz="1200" b="0" baseline="0" dirty="0" smtClean="0"/>
              <a:t> egentlig vet av tidligere forskning om HP og bruk av TM.</a:t>
            </a:r>
            <a:endParaRPr lang="nb-NO" sz="1200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01009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dirty="0" smtClean="0"/>
              <a:t>Hensikten med studie nummer 2 var å undersøke kva helsepersonellet i kommune og spesialist helsetjenesten erfarte som viktige</a:t>
            </a:r>
            <a:r>
              <a:rPr lang="nb-NO" sz="1200" b="0" baseline="0" dirty="0" smtClean="0"/>
              <a:t> faktorer for å </a:t>
            </a:r>
            <a:r>
              <a:rPr lang="nb-NO" sz="1200" b="0" baseline="0" dirty="0" err="1" smtClean="0"/>
              <a:t>lykkast</a:t>
            </a:r>
            <a:r>
              <a:rPr lang="nb-NO" sz="1200" b="0" baseline="0" dirty="0" smtClean="0"/>
              <a:t> med å bruka telemedisin i behandlinga og oppfølginga av diabetes fotsår.</a:t>
            </a:r>
            <a:endParaRPr lang="nb-NO" sz="1200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77349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dirty="0" smtClean="0"/>
              <a:t>I </a:t>
            </a:r>
            <a:r>
              <a:rPr lang="nb-NO" sz="1200" b="0" dirty="0" err="1" smtClean="0"/>
              <a:t>dei</a:t>
            </a:r>
            <a:r>
              <a:rPr lang="nb-NO" sz="1200" b="0" dirty="0" smtClean="0"/>
              <a:t> to andre </a:t>
            </a:r>
            <a:r>
              <a:rPr lang="nb-NO" sz="1200" b="0" dirty="0" err="1" smtClean="0"/>
              <a:t>studiane</a:t>
            </a:r>
            <a:r>
              <a:rPr lang="nb-NO" sz="1200" b="0" dirty="0" smtClean="0"/>
              <a:t> hadde </a:t>
            </a:r>
            <a:r>
              <a:rPr lang="nb-NO" sz="1200" b="0" dirty="0" err="1" smtClean="0"/>
              <a:t>me</a:t>
            </a:r>
            <a:r>
              <a:rPr lang="nb-NO" sz="1200" b="0" dirty="0" smtClean="0"/>
              <a:t> fått HP sine erfaringer via kva </a:t>
            </a:r>
            <a:r>
              <a:rPr lang="nb-NO" sz="1200" b="0" dirty="0" err="1" smtClean="0"/>
              <a:t>dei</a:t>
            </a:r>
            <a:r>
              <a:rPr lang="nb-NO" sz="1200" b="0" dirty="0" smtClean="0"/>
              <a:t> forteller til oss i intervjua. I studie 3 ønska </a:t>
            </a:r>
            <a:r>
              <a:rPr lang="nb-NO" sz="1200" b="0" dirty="0" err="1" smtClean="0"/>
              <a:t>me</a:t>
            </a:r>
            <a:r>
              <a:rPr lang="nb-NO" sz="1200" b="0" dirty="0" smtClean="0"/>
              <a:t> å undersøke </a:t>
            </a:r>
            <a:r>
              <a:rPr lang="nb-NO" sz="1200" b="0" dirty="0" err="1" smtClean="0"/>
              <a:t>korleis</a:t>
            </a:r>
            <a:r>
              <a:rPr lang="nb-NO" sz="1200" b="0" dirty="0" smtClean="0"/>
              <a:t> helsepersonellet faktisk brukte</a:t>
            </a:r>
            <a:r>
              <a:rPr lang="nb-NO" sz="1200" b="0" baseline="0" dirty="0" smtClean="0"/>
              <a:t> telemedisin i praksisfeltet når </a:t>
            </a:r>
            <a:r>
              <a:rPr lang="nb-NO" sz="1200" b="0" baseline="0" dirty="0" err="1" smtClean="0"/>
              <a:t>dei</a:t>
            </a:r>
            <a:r>
              <a:rPr lang="nb-NO" sz="1200" b="0" baseline="0" dirty="0" smtClean="0"/>
              <a:t> behandla og fulgte opp </a:t>
            </a:r>
            <a:r>
              <a:rPr lang="nb-NO" sz="1200" b="0" baseline="0" dirty="0" err="1" smtClean="0"/>
              <a:t>personar</a:t>
            </a:r>
            <a:r>
              <a:rPr lang="nb-NO" sz="1200" b="0" baseline="0" dirty="0" smtClean="0"/>
              <a:t> med diabetes fotsår, samt hvilke implikasjoner det var ved å bruke telemedisin. Me ønska å gå enda mer i dybden.</a:t>
            </a:r>
            <a:endParaRPr lang="nb-NO" sz="1200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305749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 smtClean="0"/>
              <a:t>Utvalget mitt var felles for alle 3 studiene og det var helsepersonell som tok i bruk telemedisin</a:t>
            </a:r>
            <a:r>
              <a:rPr lang="nb-NO" b="0" baseline="0" dirty="0" smtClean="0"/>
              <a:t> i kommunehelsetjenesten og i spesialisthelsetjenesten. De kom fra to sjukehus i Vest Norge og omkringliggende kommuner. Deltakere i studie 1 og 2 blir presentert nå i lag, og deltakere i studie 3 blir presentert litt </a:t>
            </a:r>
            <a:r>
              <a:rPr lang="nb-NO" b="0" baseline="0" dirty="0" err="1" smtClean="0"/>
              <a:t>seinare</a:t>
            </a:r>
            <a:r>
              <a:rPr lang="nb-NO" b="0" baseline="0" dirty="0" smtClean="0"/>
              <a:t>. Funn og konklusjon vil komme for alle 3 studiene til slutt.</a:t>
            </a:r>
          </a:p>
          <a:p>
            <a:endParaRPr lang="nb-NO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194678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dirty="0" smtClean="0"/>
              <a:t>I studie 1 og 2 var det totalt 34 </a:t>
            </a:r>
            <a:r>
              <a:rPr lang="nb-NO" sz="1200" b="0" baseline="0" dirty="0" smtClean="0"/>
              <a:t>deltakere.</a:t>
            </a:r>
            <a:endParaRPr lang="nb-NO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baseline="0" dirty="0" smtClean="0"/>
              <a:t>I spesialist helsetjenesten var det sykepleiere, fotterapeuter og endokrinologer. De fleste hadde videreutdanning innen sår og diabetes.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dirty="0" smtClean="0"/>
          </a:p>
          <a:p>
            <a:r>
              <a:rPr lang="nb-NO" sz="1200" b="0" dirty="0" smtClean="0"/>
              <a:t>I kommunehelsetjenesten var det hovedsakelig sykepleiere, der flere</a:t>
            </a:r>
            <a:r>
              <a:rPr lang="nb-NO" sz="1200" b="0" baseline="0" dirty="0" smtClean="0"/>
              <a:t> var utdannet sårsykepleiere</a:t>
            </a:r>
            <a:r>
              <a:rPr lang="nb-NO" sz="1200" b="0" dirty="0" smtClean="0"/>
              <a:t>.</a:t>
            </a:r>
            <a:endParaRPr lang="nb-NO" sz="1200" b="0" baseline="0" dirty="0" smtClean="0"/>
          </a:p>
          <a:p>
            <a:endParaRPr lang="nb-NO" sz="1200" b="0" baseline="0" dirty="0" smtClean="0"/>
          </a:p>
          <a:p>
            <a:r>
              <a:rPr lang="nb-NO" i="1" dirty="0" smtClean="0">
                <a:solidFill>
                  <a:srgbClr val="E54F46"/>
                </a:solidFill>
              </a:rPr>
              <a:t>I andre runde med datainnsamling var noen av deltakerne med som hadde vært med i første runde, slik at det totalt var 42 deltakere i fokusgruppene, men 8 av disse var med to ganger.</a:t>
            </a:r>
            <a:endParaRPr lang="nb-NO" i="1" dirty="0">
              <a:solidFill>
                <a:srgbClr val="E54F46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22654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 smtClean="0"/>
              <a:t>I perioden 2014-2015 ble det samlet inn data ved bruk av fokusgrupper. Det ble totalt gjennomført 10 fokusgrupper. I gruppene varierte deltakerne mellom</a:t>
            </a:r>
            <a:r>
              <a:rPr lang="nb-NO" b="0" baseline="0" dirty="0" smtClean="0"/>
              <a:t> 3-7 deltakere. Fokusgruppene varierte i tid på mellom 70 minutter og 90 minutter.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753832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dirty="0" smtClean="0"/>
              <a:t>I studie 3 som er publisert i </a:t>
            </a:r>
            <a:r>
              <a:rPr lang="nb-NO" sz="1200" b="0" dirty="0" err="1" smtClean="0"/>
              <a:t>Joiurnal</a:t>
            </a:r>
            <a:r>
              <a:rPr lang="nb-NO" sz="1200" b="0" dirty="0" smtClean="0"/>
              <a:t> </a:t>
            </a:r>
            <a:r>
              <a:rPr lang="nb-NO" sz="1200" b="0" dirty="0" err="1" smtClean="0"/>
              <a:t>of</a:t>
            </a:r>
            <a:r>
              <a:rPr lang="nb-NO" sz="1200" b="0" dirty="0" smtClean="0"/>
              <a:t> </a:t>
            </a:r>
            <a:r>
              <a:rPr lang="nb-NO" sz="1200" b="0" dirty="0" err="1" smtClean="0"/>
              <a:t>Clinical</a:t>
            </a:r>
            <a:r>
              <a:rPr lang="nb-NO" sz="1200" b="0" baseline="0" dirty="0" smtClean="0"/>
              <a:t> </a:t>
            </a:r>
            <a:r>
              <a:rPr lang="nb-NO" sz="1200" b="0" baseline="0" dirty="0" err="1" smtClean="0"/>
              <a:t>Nursing</a:t>
            </a:r>
            <a:r>
              <a:rPr lang="nb-NO" sz="1200" b="0" baseline="0" dirty="0" smtClean="0"/>
              <a:t> så ønsket en</a:t>
            </a:r>
            <a:r>
              <a:rPr lang="nb-NO" sz="1200" b="0" dirty="0" smtClean="0"/>
              <a:t> å undersøke </a:t>
            </a:r>
            <a:r>
              <a:rPr lang="nb-NO" sz="1200" b="0" dirty="0" err="1" smtClean="0"/>
              <a:t>korleis</a:t>
            </a:r>
            <a:r>
              <a:rPr lang="nb-NO" sz="1200" b="0" dirty="0" smtClean="0"/>
              <a:t> helsepersonellet brukte</a:t>
            </a:r>
            <a:r>
              <a:rPr lang="nb-NO" sz="1200" b="0" baseline="0" dirty="0" smtClean="0"/>
              <a:t> telemedisin i praksisfeltet når </a:t>
            </a:r>
            <a:r>
              <a:rPr lang="nb-NO" sz="1200" b="0" baseline="0" dirty="0" err="1" smtClean="0"/>
              <a:t>dei</a:t>
            </a:r>
            <a:r>
              <a:rPr lang="nb-NO" sz="1200" b="0" baseline="0" dirty="0" smtClean="0"/>
              <a:t> behandla og fulgte opp </a:t>
            </a:r>
            <a:r>
              <a:rPr lang="nb-NO" sz="1200" b="0" baseline="0" dirty="0" err="1" smtClean="0"/>
              <a:t>personar</a:t>
            </a:r>
            <a:r>
              <a:rPr lang="nb-NO" sz="1200" b="0" baseline="0" dirty="0" smtClean="0"/>
              <a:t> med diabetes fotsår, samt hvilke implikasjoner det var ved å bruke telemedisin. </a:t>
            </a:r>
            <a:endParaRPr lang="nb-NO" sz="1200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2773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 smtClean="0"/>
              <a:t>I denne studien ble også deltakere som hadde brukt telemedisin og hadde god erfaring med dette kontaktet</a:t>
            </a:r>
            <a:r>
              <a:rPr lang="nb-NO" b="0" baseline="0" dirty="0" smtClean="0"/>
              <a:t> med spørsmål om å delta i observasjonsstudier og individuelle intervju.</a:t>
            </a:r>
          </a:p>
          <a:p>
            <a:r>
              <a:rPr lang="nb-NO" b="0" baseline="0" dirty="0" smtClean="0"/>
              <a:t>Her ble 4 deltakere med fra spesialisthelsetjenesten og 3 deltakere med fra kommunehelsetjenesten.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588381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 smtClean="0"/>
              <a:t>I 2016 ble det samlet inn data ved å observasjon og individuelle intervju. Det ble gjennomført 8 observasjoner i spesialist helsetjenesten,</a:t>
            </a:r>
            <a:r>
              <a:rPr lang="nb-NO" b="0" baseline="0" dirty="0" smtClean="0"/>
              <a:t> og 2 observasjoner i kommune helsetjenesten.</a:t>
            </a:r>
          </a:p>
          <a:p>
            <a:endParaRPr lang="nb-NO" b="0" baseline="0" dirty="0" smtClean="0"/>
          </a:p>
          <a:p>
            <a:endParaRPr lang="nb-NO" b="0" baseline="0" dirty="0" smtClean="0"/>
          </a:p>
          <a:p>
            <a:endParaRPr lang="nb-NO" b="0" baseline="0" dirty="0" smtClean="0"/>
          </a:p>
          <a:p>
            <a:endParaRPr lang="nb-NO" b="0" baseline="0" dirty="0" smtClean="0"/>
          </a:p>
          <a:p>
            <a:r>
              <a:rPr lang="nb-NO" b="0" baseline="0" dirty="0" smtClean="0"/>
              <a:t>Så kva trur de at </a:t>
            </a:r>
            <a:r>
              <a:rPr lang="nb-NO" b="0" baseline="0" dirty="0" err="1" smtClean="0"/>
              <a:t>eg</a:t>
            </a:r>
            <a:r>
              <a:rPr lang="nb-NO" b="0" baseline="0" dirty="0" smtClean="0"/>
              <a:t> </a:t>
            </a:r>
            <a:r>
              <a:rPr lang="nb-NO" b="0" baseline="0" dirty="0" err="1" smtClean="0"/>
              <a:t>fann</a:t>
            </a:r>
            <a:r>
              <a:rPr lang="nb-NO" b="0" baseline="0" dirty="0" smtClean="0"/>
              <a:t>?????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09184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 smtClean="0"/>
              <a:t>Funn studie 1</a:t>
            </a:r>
          </a:p>
          <a:p>
            <a:r>
              <a:rPr lang="nb-NO" b="0" dirty="0" smtClean="0"/>
              <a:t>Studiet avdekket at ved å bruke telemedisin så:</a:t>
            </a:r>
          </a:p>
          <a:p>
            <a:endParaRPr lang="nb-NO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dirty="0" smtClean="0"/>
              <a:t>1) opplevde helsepersonellet en økt kompetanse rundt det å behandle, følge opp og forebygge sår. Dei forbedra sin sår vurderings evne og opplevde en økt kunnskap i sårbehandling, samt et videre perspektiv rundt sårbehandling og forebygging av nye diabetes fotsår. Her kommer et eksempel på kva en deltaker</a:t>
            </a:r>
            <a:r>
              <a:rPr lang="nb-NO" b="0" baseline="0" dirty="0" smtClean="0"/>
              <a:t> i fokusgruppene sa: </a:t>
            </a:r>
            <a:r>
              <a:rPr lang="nb-NO" sz="1200" b="1" dirty="0" smtClean="0"/>
              <a:t>«vi har blitt mye bedre i vår sår vurderingsevne ved å bruke denne sår journalen. Og vi har mye mer kompetanse i å se mer helhetlig rundt personen som har diabetes fotsår»</a:t>
            </a:r>
            <a:endParaRPr lang="nb-NO" dirty="0" smtClean="0"/>
          </a:p>
          <a:p>
            <a:endParaRPr lang="nb-NO" b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37164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dirty="0" smtClean="0"/>
              <a:t> Helsepersonellet erfarte at de forbedret dokumentasjonen sin; den ble mer konkret og eksakt («to </a:t>
            </a:r>
            <a:r>
              <a:rPr lang="nb-NO" b="0" dirty="0" err="1" smtClean="0"/>
              <a:t>the</a:t>
            </a:r>
            <a:r>
              <a:rPr lang="nb-NO" b="0" dirty="0" smtClean="0"/>
              <a:t> </a:t>
            </a:r>
            <a:r>
              <a:rPr lang="nb-NO" b="0" dirty="0" err="1" smtClean="0"/>
              <a:t>point</a:t>
            </a:r>
            <a:r>
              <a:rPr lang="nb-NO" b="0" dirty="0" smtClean="0"/>
              <a:t>»), fagspråket ble bedre og en utviklet et mer felles språk i sårvurderingen og behandlingen i kommune-</a:t>
            </a:r>
            <a:r>
              <a:rPr lang="nb-NO" b="0" baseline="0" dirty="0" smtClean="0"/>
              <a:t> og spesialist helsetjenesten. </a:t>
            </a:r>
            <a:r>
              <a:rPr lang="nb-NO" b="0" baseline="0" dirty="0" err="1" smtClean="0"/>
              <a:t>Ein</a:t>
            </a:r>
            <a:r>
              <a:rPr lang="nb-NO" b="0" baseline="0" dirty="0" smtClean="0"/>
              <a:t> i spesialisthelsetjenesten sa det slik: </a:t>
            </a:r>
            <a:r>
              <a:rPr lang="nb-NO" dirty="0" smtClean="0"/>
              <a:t>: </a:t>
            </a:r>
            <a:r>
              <a:rPr lang="nb-NO" sz="1200" b="1" dirty="0" smtClean="0"/>
              <a:t>«notatene våre er veldig annerledes etter vi startet med telemedisin. Det er mye mer informasjon i vår dokumentasjon, også fordi vi bruker bilder. Vi er mer konkrete og presise i vår dokumentasjon»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925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Så kva veit </a:t>
            </a:r>
            <a:r>
              <a:rPr lang="nb-NO" dirty="0" err="1" smtClean="0"/>
              <a:t>me</a:t>
            </a:r>
            <a:r>
              <a:rPr lang="nb-NO" dirty="0" smtClean="0"/>
              <a:t> fra før av om dette temaet????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257617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 smtClean="0"/>
              <a:t>De erfarte at det ble lettere å få tak i rett person til rett tid, mer personlig kontakt som gav økt trygghet hos alle involverte. Dette ble understreka veldig hos helsepersonellet både i kommune- og spesialisthelsetjenesten.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smtClean="0"/>
              <a:t>«Vi kommuniserer mer med hverandre nå. Vi gjorde nesten ikke det før. Vi trenger ikke ringe til flere, vi finner rett person å snakke med </a:t>
            </a:r>
            <a:r>
              <a:rPr lang="nb-NO" sz="1200" b="1" dirty="0" err="1" smtClean="0"/>
              <a:t>med</a:t>
            </a:r>
            <a:r>
              <a:rPr lang="nb-NO" sz="1200" b="1" dirty="0" smtClean="0"/>
              <a:t> en gang»</a:t>
            </a:r>
          </a:p>
          <a:p>
            <a:endParaRPr lang="nb-NO" b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77315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 smtClean="0"/>
              <a:t>Funn studie 2</a:t>
            </a:r>
          </a:p>
          <a:p>
            <a:r>
              <a:rPr lang="nb-NO" b="0" dirty="0" smtClean="0"/>
              <a:t>Helsepersonellet erfarte at det var noen organisatoriske</a:t>
            </a:r>
            <a:r>
              <a:rPr lang="nb-NO" b="0" baseline="0" dirty="0" smtClean="0"/>
              <a:t> faktorer som var helt nødvendig for å lykkes med bruken av telemedisin.</a:t>
            </a:r>
          </a:p>
          <a:p>
            <a:endParaRPr lang="nb-NO" b="0" baseline="0" dirty="0" smtClean="0"/>
          </a:p>
          <a:p>
            <a:pPr>
              <a:buFont typeface="Wingdings" panose="05000000000000000000" pitchFamily="2" charset="2"/>
              <a:buNone/>
            </a:pPr>
            <a:r>
              <a:rPr lang="nb-NO" b="0" baseline="0" dirty="0" smtClean="0"/>
              <a:t>Det var helt nødvendig med teknologi som var lett å bruke og </a:t>
            </a:r>
            <a:r>
              <a:rPr lang="nb-NO" b="0" baseline="0" dirty="0" err="1" smtClean="0"/>
              <a:t>ikkje</a:t>
            </a:r>
            <a:r>
              <a:rPr lang="nb-NO" b="0" baseline="0" dirty="0" smtClean="0"/>
              <a:t> tok for lang tid hverken i opplæring eller i den daglige bruk. Gjentatt trening med teknologien var helt nødvendig for at de skulle føle seg trygge med å bruke den i klinikken. I kommunehelsetjenesten kunne det bli lengre perioder uten bruk av telemedisin og helsepersonellet følte seg på nytt utrygge. </a:t>
            </a:r>
            <a:r>
              <a:rPr lang="nb-NO" b="0" baseline="0" dirty="0" err="1" smtClean="0"/>
              <a:t>Ein</a:t>
            </a:r>
            <a:r>
              <a:rPr lang="nb-NO" b="0" baseline="0" dirty="0" smtClean="0"/>
              <a:t> i kommunehelsetjenesten sa det slik: </a:t>
            </a:r>
            <a:r>
              <a:rPr lang="nb-NO" sz="1200" b="1" dirty="0" smtClean="0"/>
              <a:t>«Teknologien må være lett å bruke, ellers vil vi være tilbakeholdne med å bruke den» «En må huske på at dette er en av mange oppgaver den dagen»</a:t>
            </a:r>
          </a:p>
          <a:p>
            <a:pPr>
              <a:buFont typeface="Wingdings" panose="05000000000000000000" pitchFamily="2" charset="2"/>
              <a:buChar char="q"/>
            </a:pPr>
            <a:endParaRPr lang="nb-NO" b="1" dirty="0" smtClean="0"/>
          </a:p>
          <a:p>
            <a:pPr marL="228600" indent="-228600">
              <a:buAutoNum type="arabicParenR"/>
            </a:pPr>
            <a:endParaRPr lang="nb-NO" b="0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311876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baseline="0" dirty="0" smtClean="0"/>
              <a:t>Faktorer som må være på plass for å kunne lykkes med bruk av TM!!!!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baseline="0" dirty="0" smtClean="0"/>
              <a:t>Viktigheten av å ha en som </a:t>
            </a:r>
            <a:r>
              <a:rPr lang="nb-NO" b="0" baseline="0" dirty="0" err="1" smtClean="0"/>
              <a:t>faciliterer</a:t>
            </a:r>
            <a:r>
              <a:rPr lang="nb-NO" b="0" baseline="0" dirty="0" smtClean="0"/>
              <a:t> bruken av telemedisin på arbeidsplassen kom tydelig fram. Det å ha en som var en ild-sjel som ordnet opp ved eventuelle problem eller motiverte underveis var nødvendig. </a:t>
            </a:r>
            <a:r>
              <a:rPr lang="nb-NO" b="0" baseline="0" dirty="0" err="1" smtClean="0"/>
              <a:t>Ein</a:t>
            </a:r>
            <a:r>
              <a:rPr lang="nb-NO" b="0" baseline="0" dirty="0" smtClean="0"/>
              <a:t> i spesialisthelsetjenesten sa det slik: </a:t>
            </a:r>
            <a:r>
              <a:rPr lang="nb-NO" dirty="0" smtClean="0"/>
              <a:t>«</a:t>
            </a:r>
            <a:r>
              <a:rPr lang="nb-NO" sz="1200" b="1" dirty="0" smtClean="0"/>
              <a:t>Vi har noen ild-sjeler her som legger alt til rette for oss, oppmuntrer oss, og når det har vært for mye jobb har vi blitt smittet av deres entusiasme»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364195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nb-NO" b="0" baseline="0" dirty="0" smtClean="0"/>
              <a:t>God støtte av engasjerte ledere vil si ledere som engasjerte seg i det daglige med bruk av telemedisin, og som tilrettela for at en kunne bruke det, </a:t>
            </a:r>
            <a:r>
              <a:rPr lang="nb-NO" b="0" baseline="0" dirty="0" err="1" smtClean="0"/>
              <a:t>dvs</a:t>
            </a:r>
            <a:r>
              <a:rPr lang="nb-NO" b="0" baseline="0" dirty="0" smtClean="0"/>
              <a:t> ledere som koordinerte rett helsepersonell til rett pasient for å kunne bruke telemedisin i sårbehandlingen. De engasjerte lederne ga helsepersonellet mulighet til å forberede seg, samt dokumentasjonsarbeid i etterkant. Det blei sagt slik i kommunehelsetjenesten: </a:t>
            </a:r>
            <a:r>
              <a:rPr lang="nb-NO" sz="1200" b="1" dirty="0" smtClean="0"/>
              <a:t>«Tror ikke lederne vet hva vi gjør når vi bruker telemedisin, vår leder er fornøyd med at vi ordner dette selv»</a:t>
            </a:r>
          </a:p>
          <a:p>
            <a:pPr marL="228600" indent="-228600">
              <a:buAutoNum type="arabicParenR"/>
            </a:pPr>
            <a:endParaRPr lang="nb-NO" b="0" baseline="0" dirty="0" smtClean="0"/>
          </a:p>
          <a:p>
            <a:pPr marL="228600" indent="-228600">
              <a:buAutoNum type="arabicParenR"/>
            </a:pPr>
            <a:endParaRPr lang="nb-NO" b="0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586353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nb-NO" b="0" baseline="0" dirty="0" smtClean="0"/>
              <a:t>Til slutt opplevde helsepersonell som var ledere også at informasjonen i forhold til bruken av telemedisin kunne være mangelfull, og noen opplevde at de </a:t>
            </a:r>
            <a:r>
              <a:rPr lang="nb-NO" b="0" baseline="0" dirty="0" err="1" smtClean="0"/>
              <a:t>ikkje</a:t>
            </a:r>
            <a:r>
              <a:rPr lang="nb-NO" b="0" baseline="0" dirty="0" smtClean="0"/>
              <a:t> visste så mye om dette og heller </a:t>
            </a:r>
            <a:r>
              <a:rPr lang="nb-NO" b="0" baseline="0" dirty="0" err="1" smtClean="0"/>
              <a:t>ikkje</a:t>
            </a:r>
            <a:r>
              <a:rPr lang="nb-NO" b="0" baseline="0" dirty="0" smtClean="0"/>
              <a:t> kor de skulle få tak i informasjon om dette. </a:t>
            </a:r>
            <a:r>
              <a:rPr lang="nb-NO" b="0" baseline="0" dirty="0" err="1" smtClean="0"/>
              <a:t>Ein</a:t>
            </a:r>
            <a:r>
              <a:rPr lang="nb-NO" b="0" baseline="0" dirty="0" smtClean="0"/>
              <a:t> leder sa dette: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smtClean="0"/>
              <a:t>«En får lite informasjon. Ikke vet jeg hvem en skal spørre heller. Hvis det er noen møter for noen nøkkelpersoner, så blir i alle fall ikke den informasjonen gitt videre til oss»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305172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b-NO" b="0" baseline="0" dirty="0" smtClean="0"/>
              <a:t> I studie 3 </a:t>
            </a:r>
            <a:r>
              <a:rPr lang="nb-NO" b="0" baseline="0" dirty="0" err="1" smtClean="0"/>
              <a:t>fann</a:t>
            </a:r>
            <a:r>
              <a:rPr lang="nb-NO" b="0" baseline="0" dirty="0" smtClean="0"/>
              <a:t> en at de to ulike arbeidskontekstene i kommune og spesialisthelsetjenesten bidro til at helsepersonellet fikk ulik mulighet når det gjaldt å bruke telemedisin i arbeidshverdagen</a:t>
            </a:r>
            <a:r>
              <a:rPr lang="nb-NO" b="1" baseline="0" dirty="0" smtClean="0"/>
              <a:t>. Det betyr at rom – tid – utstyr – individuell </a:t>
            </a:r>
            <a:r>
              <a:rPr lang="nb-NO" b="1" baseline="0" dirty="0" err="1" smtClean="0"/>
              <a:t>vs</a:t>
            </a:r>
            <a:r>
              <a:rPr lang="nb-NO" b="1" baseline="0" dirty="0" smtClean="0"/>
              <a:t> team jobbing betyr noe annet i kommunehelsetjenesten enn i spesialisthelsetjenesten.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910657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nb-NO" sz="1400" b="1" dirty="0" smtClean="0"/>
              <a:t>I kommunehelsetjenesten: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b-NO" sz="1400" b="0" dirty="0" smtClean="0"/>
              <a:t>Når</a:t>
            </a:r>
            <a:r>
              <a:rPr lang="nb-NO" sz="1400" b="0" baseline="0" dirty="0" smtClean="0"/>
              <a:t> det gjelder rom så arbeidet helsepersonellet under veldig ulike forhold. Helsepersonell måtte som oftest sitte på gulvet for å komme til slik at en kunne se fotsåret best mulig. En tok i bruk det en </a:t>
            </a:r>
            <a:r>
              <a:rPr lang="nb-NO" sz="1400" b="0" baseline="0" dirty="0" err="1" smtClean="0"/>
              <a:t>fann</a:t>
            </a:r>
            <a:r>
              <a:rPr lang="nb-NO" sz="1400" b="0" baseline="0" dirty="0" smtClean="0"/>
              <a:t> i rommet og huset og måtte av og til rydde seg plass for å kunne behandle fotsåret.</a:t>
            </a:r>
          </a:p>
          <a:p>
            <a:pPr>
              <a:buFont typeface="Wingdings" panose="05000000000000000000" pitchFamily="2" charset="2"/>
              <a:buChar char="q"/>
            </a:pPr>
            <a:endParaRPr lang="nb-NO" sz="1400" b="0" baseline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b-NO" sz="1200" b="0" dirty="0" smtClean="0"/>
              <a:t> Tid</a:t>
            </a:r>
            <a:r>
              <a:rPr lang="nb-NO" sz="1200" b="0" baseline="0" dirty="0" smtClean="0"/>
              <a:t> var en mangel vare i hjemmesykepleien. Tid til å utføre sårstell samt dokumentere med bilder og notat var noe en måtte utføre inni mellom andre arbeidsoppgaver av og til. Mangel på tid kunne medføre mangel på </a:t>
            </a:r>
            <a:r>
              <a:rPr lang="nb-NO" sz="1200" b="0" baseline="0" dirty="0" err="1" smtClean="0"/>
              <a:t>dokumentajon</a:t>
            </a:r>
            <a:r>
              <a:rPr lang="nb-NO" sz="1200" b="0" baseline="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nb-NO" sz="1200" b="0" baseline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b-NO" sz="1200" b="0" dirty="0" smtClean="0"/>
              <a:t> Utstyr</a:t>
            </a:r>
            <a:r>
              <a:rPr lang="nb-NO" sz="1200" b="0" baseline="0" dirty="0" smtClean="0"/>
              <a:t> i hjemmet til sårstell krevde god planlegging, og det var </a:t>
            </a:r>
            <a:r>
              <a:rPr lang="nb-NO" sz="1200" b="0" baseline="0" dirty="0" err="1" smtClean="0"/>
              <a:t>ikkje</a:t>
            </a:r>
            <a:r>
              <a:rPr lang="nb-NO" sz="1200" b="0" baseline="0" dirty="0" smtClean="0"/>
              <a:t> alltid utstyret de trengte for å utføre sårstellet var tilgjengelig for helsepersonellet. For å kunne utføre tilstrekkelig godt sårstell opplevde helsepersonellet at de trengte mer lys, dette for å kunne se såret bedre, men også for å kunne ta bilder som var av god nok kvalitet.</a:t>
            </a:r>
          </a:p>
          <a:p>
            <a:pPr>
              <a:buFont typeface="Wingdings" panose="05000000000000000000" pitchFamily="2" charset="2"/>
              <a:buChar char="q"/>
            </a:pPr>
            <a:endParaRPr lang="nb-NO" sz="1200" b="0" baseline="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b-NO" sz="1200" b="0" dirty="0" smtClean="0"/>
              <a:t> Det å kunne jobbe flere i</a:t>
            </a:r>
            <a:r>
              <a:rPr lang="nb-NO" sz="1200" b="0" baseline="0" dirty="0" smtClean="0"/>
              <a:t> sammen når en skulle gjøre fotsårbehandling og bruke telemedisin ble løftet fram av helsepersonellet som viktig for bruken av teknologien. De opplevde det å skulle ta bilder i hjemmet kunne være vanskelig rent praktisk. Såret kunne gjerne være plassert slik at de måtte holde foten med en hånd og samtidig prøve å ta bilder med den andre. Helsepersonellet savnet det å kunne diskutere med noen på sin egen arbeidsplass.</a:t>
            </a:r>
            <a:endParaRPr lang="nb-NO" sz="1200" b="0" dirty="0" smtClean="0"/>
          </a:p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63447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nb-NO" b="0" dirty="0" smtClean="0"/>
              <a:t>I spesialist</a:t>
            </a:r>
            <a:r>
              <a:rPr lang="nb-NO" b="0" baseline="0" dirty="0" smtClean="0"/>
              <a:t> helsetjenesten: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b-NO" b="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b-NO" b="0" dirty="0" smtClean="0"/>
              <a:t>Rommet i spesialisthelsetjenesten fremma sårbehandling. Det var romslig og lyst med gode arbeidsforhold for helsepersonell, samt god behandlingsstol til pasienten.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nb-NO" b="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b-NO" b="0" dirty="0" smtClean="0"/>
              <a:t>Tiden i spesialisthelsetjenesten var romslig. Det var satt av 60-90 minutter til den enkelte pasient.</a:t>
            </a:r>
            <a:r>
              <a:rPr lang="nb-NO" b="0" baseline="0" dirty="0" smtClean="0"/>
              <a:t> 90 minutter ved førstegangs kontroll eller ved behov.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nb-NO" b="0" baseline="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b-NO" b="0" baseline="0" dirty="0" smtClean="0"/>
              <a:t>Utstyret var lett tilgjengelig og oppdatert. </a:t>
            </a:r>
            <a:r>
              <a:rPr lang="nb-NO" b="0" baseline="0" dirty="0" err="1" smtClean="0"/>
              <a:t>Xtra</a:t>
            </a:r>
            <a:r>
              <a:rPr lang="nb-NO" b="0" baseline="0" dirty="0" smtClean="0"/>
              <a:t> lys gjorde at det var lett å se fotsåret, og regulerbar pasientstol som gjorde det letter å komme til for å behandle fotsåret samt ta bilder til dokumentasjon. PC til å dokumentere i </a:t>
            </a:r>
            <a:r>
              <a:rPr lang="nb-NO" b="0" baseline="0" dirty="0" err="1" smtClean="0"/>
              <a:t>i</a:t>
            </a:r>
            <a:r>
              <a:rPr lang="nb-NO" b="0" baseline="0" dirty="0" smtClean="0"/>
              <a:t> sårjournalen og legge bilder inni var lett tilgjengelig på rommet. Kamera var lett tilgjengelig og alltid opplada.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nb-NO" b="0" baseline="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b-NO" b="0" baseline="0" dirty="0" smtClean="0"/>
              <a:t>Teamarbeidet og det å alltid være to helsepersonell gjorde det enklere å forholde seg til telemedisin da en kunne sitte og dokumentere ved å ta bilder og notater, mens den andre kunne konsentrere seg om sårstell. Samhandlingen mellom helsepersonellet der en kunne diskutere behandlingen og utviklingen av fotsåret var viktig. Det å ta bilder av god kvalitet kunne være vanskelig, og det å være to til å utføre handlingen ble erfart til å være nødvendig. Tilgangen til ytterligere kompetanse var betryggende for involverte helsepersonell.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951883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 err="1" smtClean="0"/>
              <a:t>Tl</a:t>
            </a:r>
            <a:r>
              <a:rPr lang="nb-NO" b="0" dirty="0" smtClean="0"/>
              <a:t> tross for at helsepersonellet erfarte begrepene rom-tid-utstyr – og det å jobbe i team forskjellig,</a:t>
            </a:r>
            <a:r>
              <a:rPr lang="nb-NO" b="0" baseline="0" dirty="0" smtClean="0"/>
              <a:t> og at de hadde ulike</a:t>
            </a:r>
            <a:r>
              <a:rPr lang="nb-NO" b="0" dirty="0" smtClean="0"/>
              <a:t> muligheter til å bruke telemedisin så opplevde de</a:t>
            </a:r>
            <a:r>
              <a:rPr lang="nb-NO" b="0" baseline="0" dirty="0" smtClean="0"/>
              <a:t> at de hadde en mer helhetlig tilnærming til pasienten og behandlingen av diabetes fotsåret. Ved å bruke telemedisin og spesielt sårjournalen så ble de mer oppmerksomme på ulike aspekt rundt pasienten som kunne være medvirkende for </a:t>
            </a:r>
            <a:r>
              <a:rPr lang="nb-NO" b="0" baseline="0" dirty="0" err="1" smtClean="0"/>
              <a:t>tilhelingen</a:t>
            </a:r>
            <a:r>
              <a:rPr lang="nb-NO" b="0" baseline="0" dirty="0" smtClean="0"/>
              <a:t> av fotsåret som for eksempel aktivitet, ernæring, blodsukker nivå og sinnstilstand. De opplevde at de </a:t>
            </a:r>
            <a:r>
              <a:rPr lang="nb-NO" b="0" baseline="0" dirty="0" err="1" smtClean="0"/>
              <a:t>såg</a:t>
            </a:r>
            <a:r>
              <a:rPr lang="nb-NO" b="0" baseline="0" dirty="0" smtClean="0"/>
              <a:t> i større grad pasienten i et mer helhetlig perspektiv enn tidligere. </a:t>
            </a:r>
          </a:p>
          <a:p>
            <a:pPr marL="0" indent="0">
              <a:buNone/>
            </a:pPr>
            <a:r>
              <a:rPr lang="nb-NO" b="0" baseline="0" dirty="0" smtClean="0"/>
              <a:t>Dette illustreres med dette sitatet fra en sykepleier i spesialisthelsetjenesten…….</a:t>
            </a:r>
            <a:r>
              <a:rPr lang="en-US" sz="1200" i="1" dirty="0" smtClean="0"/>
              <a:t> “</a:t>
            </a:r>
            <a:r>
              <a:rPr lang="en-US" sz="1200" b="1" i="1" dirty="0" smtClean="0"/>
              <a:t>Vi </a:t>
            </a:r>
            <a:r>
              <a:rPr lang="en-US" sz="1200" b="1" i="1" dirty="0" err="1" smtClean="0"/>
              <a:t>syns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det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er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veldig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viktig</a:t>
            </a:r>
            <a:r>
              <a:rPr lang="en-US" sz="1200" b="1" i="1" dirty="0" smtClean="0"/>
              <a:t> å se </a:t>
            </a:r>
            <a:r>
              <a:rPr lang="en-US" sz="1200" b="1" i="1" dirty="0" err="1" smtClean="0"/>
              <a:t>helheten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rundt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personen</a:t>
            </a:r>
            <a:r>
              <a:rPr lang="en-US" sz="1200" b="1" i="1" dirty="0" smtClean="0"/>
              <a:t>, se hele </a:t>
            </a:r>
            <a:r>
              <a:rPr lang="en-US" sz="1200" b="1" i="1" dirty="0" err="1" smtClean="0"/>
              <a:t>bildet</a:t>
            </a:r>
            <a:r>
              <a:rPr lang="en-US" sz="1200" b="1" i="1" dirty="0" smtClean="0"/>
              <a:t>. Vi </a:t>
            </a:r>
            <a:r>
              <a:rPr lang="en-US" sz="1200" b="1" i="1" dirty="0" err="1" smtClean="0"/>
              <a:t>må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være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oppmerksomme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på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infeksjoner</a:t>
            </a:r>
            <a:r>
              <a:rPr lang="en-US" sz="1200" b="1" i="1" dirty="0" smtClean="0"/>
              <a:t>, </a:t>
            </a:r>
            <a:r>
              <a:rPr lang="en-US" sz="1200" b="1" i="1" dirty="0" err="1" smtClean="0"/>
              <a:t>blodsirkulasjonen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foten</a:t>
            </a:r>
            <a:r>
              <a:rPr lang="en-US" sz="1200" b="1" i="1" dirty="0" smtClean="0"/>
              <a:t> og </a:t>
            </a:r>
            <a:r>
              <a:rPr lang="en-US" sz="1200" b="1" i="1" dirty="0" err="1" smtClean="0"/>
              <a:t>blodsukker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nivået</a:t>
            </a:r>
            <a:r>
              <a:rPr lang="en-US" sz="1200" b="1" i="1" dirty="0" smtClean="0"/>
              <a:t>. Vi </a:t>
            </a:r>
            <a:r>
              <a:rPr lang="en-US" sz="1200" b="1" i="1" dirty="0" err="1" smtClean="0"/>
              <a:t>må</a:t>
            </a:r>
            <a:r>
              <a:rPr lang="en-US" sz="1200" b="1" i="1" dirty="0" smtClean="0"/>
              <a:t> se hele </a:t>
            </a:r>
            <a:r>
              <a:rPr lang="en-US" sz="1200" b="1" i="1" dirty="0" err="1" smtClean="0"/>
              <a:t>personen</a:t>
            </a:r>
            <a:r>
              <a:rPr lang="en-US" sz="1200" b="1" i="1" dirty="0" smtClean="0"/>
              <a:t>. Vi </a:t>
            </a:r>
            <a:r>
              <a:rPr lang="en-US" sz="1200" b="1" i="1" dirty="0" err="1" smtClean="0"/>
              <a:t>må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være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oppmerksomme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på</a:t>
            </a:r>
            <a:r>
              <a:rPr lang="en-US" sz="1200" b="1" i="1" dirty="0" smtClean="0"/>
              <a:t> den </a:t>
            </a:r>
            <a:r>
              <a:rPr lang="en-US" sz="1200" b="1" i="1" dirty="0" err="1" smtClean="0"/>
              <a:t>mentale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helsetilstanden</a:t>
            </a:r>
            <a:r>
              <a:rPr lang="en-US" sz="1200" b="1" i="1" dirty="0" smtClean="0"/>
              <a:t>. </a:t>
            </a:r>
            <a:r>
              <a:rPr lang="en-US" sz="1200" b="1" i="1" dirty="0" err="1" smtClean="0"/>
              <a:t>Sårjournalen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hjelper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oss</a:t>
            </a:r>
            <a:r>
              <a:rPr lang="en-US" sz="1200" b="1" i="1" dirty="0" smtClean="0"/>
              <a:t> å </a:t>
            </a:r>
            <a:r>
              <a:rPr lang="en-US" sz="1200" b="1" i="1" dirty="0" err="1" smtClean="0"/>
              <a:t>utvide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vårt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perspektiv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når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det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gjelder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hva</a:t>
            </a:r>
            <a:r>
              <a:rPr lang="en-US" sz="1200" b="1" i="1" dirty="0" smtClean="0"/>
              <a:t> vi </a:t>
            </a:r>
            <a:r>
              <a:rPr lang="en-US" sz="1200" b="1" i="1" dirty="0" err="1" smtClean="0"/>
              <a:t>skal</a:t>
            </a:r>
            <a:r>
              <a:rPr lang="en-US" sz="1200" b="1" i="1" dirty="0" smtClean="0"/>
              <a:t> se </a:t>
            </a:r>
            <a:r>
              <a:rPr lang="en-US" sz="1200" b="1" i="1" dirty="0" err="1" smtClean="0"/>
              <a:t>etter</a:t>
            </a:r>
            <a:r>
              <a:rPr lang="en-US" sz="1200" b="1" i="1" dirty="0" smtClean="0"/>
              <a:t> og </a:t>
            </a:r>
            <a:r>
              <a:rPr lang="en-US" sz="1200" b="1" i="1" dirty="0" err="1" smtClean="0"/>
              <a:t>følge</a:t>
            </a:r>
            <a:r>
              <a:rPr lang="en-US" sz="1200" b="1" i="1" dirty="0" smtClean="0"/>
              <a:t> med </a:t>
            </a:r>
            <a:r>
              <a:rPr lang="en-US" sz="1200" b="1" i="1" dirty="0" err="1" smtClean="0"/>
              <a:t>på</a:t>
            </a:r>
            <a:r>
              <a:rPr lang="en-US" sz="1200" b="1" i="1" dirty="0" smtClean="0"/>
              <a:t>”.</a:t>
            </a:r>
            <a:endParaRPr lang="nb-NO" sz="1200" b="1" dirty="0" smtClean="0"/>
          </a:p>
          <a:p>
            <a:endParaRPr lang="nb-NO" sz="1200" b="1" dirty="0" smtClean="0"/>
          </a:p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92528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dirty="0" smtClean="0"/>
              <a:t>For</a:t>
            </a:r>
            <a:r>
              <a:rPr lang="nb-NO" b="0" baseline="0" dirty="0" smtClean="0"/>
              <a:t> at det skal fungere bedre i kommunehelsetjenesten så bør bruk av telemedisin være mer forankret i ledelsen. Det må være satt av tid nok til dette, samt ledere må være enda tettere på de ansatte som bruker teknologien.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baseline="0" dirty="0" smtClean="0"/>
              <a:t>En er nødvendig å identifisere flere som kan fungere som </a:t>
            </a:r>
            <a:r>
              <a:rPr lang="nb-NO" b="0" baseline="0" dirty="0" err="1" smtClean="0"/>
              <a:t>fasilitatorer</a:t>
            </a:r>
            <a:r>
              <a:rPr lang="nb-NO" b="0" baseline="0" dirty="0" smtClean="0"/>
              <a:t> eller ild-sjeler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dirty="0" smtClean="0"/>
              <a:t>Samt tilrettelegge for helsepersonellet med enkle konkrete tiltak. Dette kan for eksempel være en koffert med utstyr slik som  pannelampe, en fotholder, og en enkel PC</a:t>
            </a:r>
            <a:r>
              <a:rPr lang="nb-NO" b="0" baseline="0" dirty="0" smtClean="0"/>
              <a:t> til å ha med seg til å dokumenter i på stedet i lag med pasienten. D</a:t>
            </a:r>
            <a:r>
              <a:rPr lang="nb-NO" b="0" dirty="0" smtClean="0"/>
              <a:t>et er og viktig med brukervennlig teknologi og trening.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41342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Forskning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rundt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telemedisin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økt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åra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men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forskningen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sårbehandling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fokusert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bildeteknologi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gjennomførbarheten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telemedisin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studier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hovedfokus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helsepersonell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sine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erfaringer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implementering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telemedisin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blitt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akseptert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helsepersonell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2012)</a:t>
            </a:r>
          </a:p>
          <a:p>
            <a:pPr marL="457200" indent="-457200">
              <a:buAutoNum type="arabicParenR"/>
            </a:pPr>
            <a:endParaRPr lang="en-GB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barrierene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helsepersonell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opplevelsen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ansvar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mindre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innflytelse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sine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arbeidsrutiner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bekymringer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om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telemedisin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endre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forholdet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pasienten</a:t>
            </a:r>
            <a:r>
              <a:rPr lang="en-GB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457200" indent="-457200">
              <a:buAutoNum type="arabicParenR"/>
            </a:pPr>
            <a:endParaRPr lang="en-GB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finsk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Koivunen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hindringene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helsepersonellet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bestod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tekniske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ferdigheter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bekymringen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relasjonen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mellom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helsepersonell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pasient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gjelder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forskning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diabetes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fotsår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konteksten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mindre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gjort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der:</a:t>
            </a:r>
          </a:p>
          <a:p>
            <a:endParaRPr lang="en-GB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systematisk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oversiktsartikkel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konkluderer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at vi vet for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telemedisin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diabetes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fotsår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behandling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korleis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oppfølgingen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pasienter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diabetes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fotsår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best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mulig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dansk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fann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helsepersonell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økte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sårferdighetene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sine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telemedisin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Nødvendigheten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jobbe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tverrfaglig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trening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utstyret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retningslinjer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framtiden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trukket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viktig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nb-NO" b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smtClean="0"/>
              <a:t>Konklusjonen</a:t>
            </a:r>
            <a:r>
              <a:rPr lang="nb-NO" sz="1200" b="1" baseline="0" dirty="0" smtClean="0"/>
              <a:t> er at</a:t>
            </a:r>
            <a:r>
              <a:rPr lang="nb-NO" sz="1200" b="0" baseline="0" dirty="0" smtClean="0"/>
              <a:t>: </a:t>
            </a:r>
            <a:r>
              <a:rPr lang="nb-NO" sz="1200" b="0" dirty="0" smtClean="0"/>
              <a:t>Litteraturen er beskjeden når det gjelder helsepersonell sine erfaringer med å ta i bruk telemedisin i både kommunehelsetjenesten og spesialist helsetjenesten i behandlingen av diabetes fotsår (Rasmussen et al. 2015).</a:t>
            </a:r>
          </a:p>
          <a:p>
            <a:endParaRPr lang="nb-NO" b="0" dirty="0" smtClean="0"/>
          </a:p>
          <a:p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28146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b="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07120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77561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dirty="0" smtClean="0"/>
              <a:t>Denne </a:t>
            </a:r>
            <a:r>
              <a:rPr lang="nb-NO" sz="1200" b="1" dirty="0" smtClean="0"/>
              <a:t>studien min er en del av en større studie (</a:t>
            </a:r>
            <a:r>
              <a:rPr lang="nb-NO" sz="1200" b="1" dirty="0" err="1" smtClean="0"/>
              <a:t>DiaFOto</a:t>
            </a:r>
            <a:r>
              <a:rPr lang="nb-NO" sz="1200" b="1" dirty="0" smtClean="0"/>
              <a:t>) </a:t>
            </a:r>
            <a:r>
              <a:rPr lang="nb-NO" sz="1200" b="0" dirty="0" smtClean="0"/>
              <a:t>som ser på om bruk av telemedisin kan være et likeverdig tilbud til tradisjonell oppfølging til pasienter med diabetes fotsår når det gjelder </a:t>
            </a:r>
            <a:r>
              <a:rPr lang="nb-NO" sz="1200" b="0" dirty="0" err="1" smtClean="0"/>
              <a:t>helingstid</a:t>
            </a:r>
            <a:r>
              <a:rPr lang="nb-NO" sz="1200" b="0" dirty="0" smtClean="0">
                <a:solidFill>
                  <a:srgbClr val="FF0000"/>
                </a:solidFill>
              </a:rPr>
              <a:t>.</a:t>
            </a:r>
          </a:p>
          <a:p>
            <a:endParaRPr lang="nb-NO" sz="1200" b="0" baseline="0" dirty="0" smtClean="0"/>
          </a:p>
          <a:p>
            <a:r>
              <a:rPr lang="nb-NO" sz="1200" b="0" baseline="0" dirty="0" smtClean="0"/>
              <a:t>Telemedisin kan omfatte forskjellig bruk av teknologi, </a:t>
            </a:r>
            <a:r>
              <a:rPr lang="nb-NO" sz="1200" b="1" baseline="0" dirty="0" smtClean="0"/>
              <a:t>men i denne studien var smart telefon og en felles sår journal hoved komponentene</a:t>
            </a:r>
            <a:r>
              <a:rPr lang="nb-NO" sz="1200" b="0" baseline="0" dirty="0" smtClean="0"/>
              <a:t>. Teknologien ble brukt </a:t>
            </a:r>
            <a:r>
              <a:rPr lang="nb-NO" sz="1200" b="1" baseline="0" dirty="0" smtClean="0"/>
              <a:t>asynkront</a:t>
            </a:r>
            <a:r>
              <a:rPr lang="nb-NO" sz="1200" b="0" baseline="0" dirty="0" smtClean="0"/>
              <a:t>. </a:t>
            </a:r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1" dirty="0" smtClean="0">
                <a:solidFill>
                  <a:schemeClr val="accent1"/>
                </a:solidFill>
              </a:rPr>
              <a:t>( (</a:t>
            </a:r>
            <a:r>
              <a:rPr lang="nb-NO" sz="1200" b="0" i="1" dirty="0" err="1" smtClean="0">
                <a:solidFill>
                  <a:schemeClr val="accent1"/>
                </a:solidFill>
              </a:rPr>
              <a:t>DiaFOto</a:t>
            </a:r>
            <a:r>
              <a:rPr lang="nb-NO" sz="1200" b="0" i="1" dirty="0" smtClean="0">
                <a:solidFill>
                  <a:schemeClr val="accent1"/>
                </a:solidFill>
              </a:rPr>
              <a:t>), </a:t>
            </a:r>
            <a:r>
              <a:rPr lang="nb-NO" sz="1200" b="0" i="1" baseline="0" dirty="0" smtClean="0">
                <a:solidFill>
                  <a:schemeClr val="accent1"/>
                </a:solidFill>
              </a:rPr>
              <a:t>en </a:t>
            </a:r>
            <a:r>
              <a:rPr lang="nb-NO" sz="1200" b="0" i="1" baseline="0" dirty="0" err="1" smtClean="0">
                <a:solidFill>
                  <a:schemeClr val="accent1"/>
                </a:solidFill>
              </a:rPr>
              <a:t>cluster</a:t>
            </a:r>
            <a:r>
              <a:rPr lang="nb-NO" sz="1200" b="0" i="1" baseline="0" dirty="0" smtClean="0">
                <a:solidFill>
                  <a:schemeClr val="accent1"/>
                </a:solidFill>
              </a:rPr>
              <a:t> randomisert kontrollert non-</a:t>
            </a:r>
            <a:r>
              <a:rPr lang="nb-NO" sz="1200" b="0" i="1" baseline="0" dirty="0" err="1" smtClean="0">
                <a:solidFill>
                  <a:schemeClr val="accent1"/>
                </a:solidFill>
              </a:rPr>
              <a:t>inferior</a:t>
            </a:r>
            <a:r>
              <a:rPr lang="nb-NO" sz="1200" b="0" i="1" baseline="0" dirty="0" smtClean="0">
                <a:solidFill>
                  <a:schemeClr val="accent1"/>
                </a:solidFill>
              </a:rPr>
              <a:t> studie.)</a:t>
            </a:r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b="0" i="1" kern="1200" dirty="0" smtClean="0">
                <a:solidFill>
                  <a:srgbClr val="92D050"/>
                </a:solidFill>
                <a:effectLst/>
                <a:latin typeface="+mn-lt"/>
                <a:ea typeface="+mn-ea"/>
                <a:cs typeface="+mn-cs"/>
              </a:rPr>
              <a:t>I den pågående randomiserte kontrollerte studien som dette doktorgradsprosjektet var den del av ble det  inkludert pasienter med type 1 eller type 2 diabetes som kom med et nytt diabetes fotsår. Det</a:t>
            </a:r>
            <a:r>
              <a:rPr lang="nb-NO" sz="1200" b="0" i="1" kern="1200" baseline="0" dirty="0" smtClean="0">
                <a:solidFill>
                  <a:srgbClr val="92D050"/>
                </a:solidFill>
                <a:effectLst/>
                <a:latin typeface="+mn-lt"/>
                <a:ea typeface="+mn-ea"/>
                <a:cs typeface="+mn-cs"/>
              </a:rPr>
              <a:t> ble randomisert 42 </a:t>
            </a:r>
            <a:r>
              <a:rPr lang="nb-NO" sz="1200" b="0" i="1" kern="1200" baseline="0" dirty="0" err="1" smtClean="0">
                <a:solidFill>
                  <a:srgbClr val="92D050"/>
                </a:solidFill>
                <a:effectLst/>
                <a:latin typeface="+mn-lt"/>
                <a:ea typeface="+mn-ea"/>
                <a:cs typeface="+mn-cs"/>
              </a:rPr>
              <a:t>klustere</a:t>
            </a:r>
            <a:r>
              <a:rPr lang="nb-NO" sz="1200" b="0" i="1" kern="1200" baseline="0" dirty="0" smtClean="0">
                <a:solidFill>
                  <a:srgbClr val="92D050"/>
                </a:solidFill>
                <a:effectLst/>
                <a:latin typeface="+mn-lt"/>
                <a:ea typeface="+mn-ea"/>
                <a:cs typeface="+mn-cs"/>
              </a:rPr>
              <a:t> i fra 21 kommuner.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b="0" i="1" kern="1200" baseline="0" dirty="0" smtClean="0">
                <a:solidFill>
                  <a:srgbClr val="92D050"/>
                </a:solidFill>
                <a:effectLst/>
                <a:latin typeface="+mn-lt"/>
                <a:ea typeface="+mn-ea"/>
                <a:cs typeface="+mn-cs"/>
              </a:rPr>
              <a:t>Det ble inkludert 182 pasienter der 94 var i den gruppen som ble fulgt opp med telemedisin, de andre var i kontroll gruppen</a:t>
            </a:r>
            <a:endParaRPr lang="en-GB" sz="1200" b="0" i="1" kern="1200" dirty="0" smtClean="0">
              <a:solidFill>
                <a:srgbClr val="92D050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200" b="0" i="1" kern="1200" dirty="0" smtClean="0">
              <a:solidFill>
                <a:srgbClr val="92D050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418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baseline="0" dirty="0" smtClean="0"/>
              <a:t>Helsepersonell i kommunehelsetjenesten tok bilder med en smart telefon 1 x i uken. Bildene og skriftlige notater dokumenterte de i en felles sårjournal som både de og spesialisthelsetjenesten hadde tilgang til. Disse bildene og notatene ble vurdert av spesialisthelsetjenesten, og helsepersonellet i kommunene fikk tilbakemelding enten via sårjournalen eller pr telefon om det hastet. Helsepersonell i spesialisthelsetjenesten utførte også sårstell, samt dokumenterte i den samme felles sårjournalen. </a:t>
            </a:r>
          </a:p>
          <a:p>
            <a:endParaRPr lang="nb-NO" sz="1200" b="0" baseline="0" dirty="0" smtClean="0"/>
          </a:p>
          <a:p>
            <a:r>
              <a:rPr lang="nb-NO" sz="1200" b="0" baseline="0" dirty="0" smtClean="0"/>
              <a:t>Pasientene som fikk oppfølging via telemedisin ble fulgt opp tettere av kommunehelsetjenesten tettere, og var inn på poliklinikken omtrentlig hver 6. uke. Ved forverring eller andre oppståtte problem oftere.</a:t>
            </a:r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endParaRPr lang="nb-NO" sz="1200" b="0" baseline="0" dirty="0" smtClean="0"/>
          </a:p>
          <a:p>
            <a:endParaRPr lang="nb-NO" sz="1200" b="0" baseline="0" dirty="0" smtClean="0">
              <a:solidFill>
                <a:schemeClr val="accent1"/>
              </a:solidFill>
            </a:endParaRPr>
          </a:p>
          <a:p>
            <a:r>
              <a:rPr lang="nb-NO" sz="1200" b="0" i="1" baseline="0" dirty="0" smtClean="0">
                <a:solidFill>
                  <a:schemeClr val="accent1"/>
                </a:solidFill>
              </a:rPr>
              <a:t>Helsepersonell i kommunehelsetjenesten ble bedt om å ta kontakt med spesialist helsetjenesten med en gang om nødvending. Pasientene som var i kontroll gruppen fortsatte med vanlige kontroller i spesialist helsetjenesten hver 2. uke.</a:t>
            </a:r>
          </a:p>
          <a:p>
            <a:r>
              <a:rPr lang="nb-NO" sz="1200" b="0" i="1" baseline="0" dirty="0" smtClean="0">
                <a:solidFill>
                  <a:schemeClr val="accent1"/>
                </a:solidFill>
              </a:rPr>
              <a:t>Helsepersonell i kommunen fikk tilbud om opplæring i behandling av diabetes fotsår ved å følge aktuell pasient inn til konsultasjon på poliklinikken.</a:t>
            </a:r>
          </a:p>
          <a:p>
            <a:endParaRPr lang="nb-NO" sz="1200" b="0" baseline="0" dirty="0" smtClean="0">
              <a:solidFill>
                <a:schemeClr val="accent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977868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overordnete </a:t>
            </a:r>
            <a:r>
              <a:rPr lang="nb-NO" b="1" dirty="0" smtClean="0"/>
              <a:t>målet i min studie</a:t>
            </a:r>
            <a:r>
              <a:rPr lang="nb-NO" b="1" baseline="0" dirty="0" smtClean="0"/>
              <a:t> </a:t>
            </a:r>
            <a:r>
              <a:rPr lang="nb-NO" baseline="0" dirty="0" smtClean="0"/>
              <a:t>var å </a:t>
            </a:r>
            <a:r>
              <a:rPr lang="nb-NO" sz="1200" b="1" dirty="0" smtClean="0"/>
              <a:t>Undersøke </a:t>
            </a:r>
            <a:r>
              <a:rPr lang="nb-NO" sz="1200" b="1" dirty="0" err="1" smtClean="0"/>
              <a:t>korleis</a:t>
            </a:r>
            <a:r>
              <a:rPr lang="nb-NO" sz="1200" b="1" dirty="0" smtClean="0"/>
              <a:t> helsepersonellet erfarer og bruker telemedisin i oppfølgingen av personer med diabetes fotsår både i kommune- og spesialisthelsetjenesten.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0111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dirty="0" smtClean="0"/>
              <a:t>Det overordnete målet</a:t>
            </a:r>
            <a:r>
              <a:rPr lang="nb-NO" sz="1200" b="0" baseline="0" dirty="0" smtClean="0"/>
              <a:t> i mitt prosjekt var å hente inn erfaringer fra helsepersonellet som bruker telemedisin, derfor ble det naturlig å bruke et kvalitativt forskningsdesign.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baseline="0" dirty="0" err="1" smtClean="0"/>
              <a:t>Interpretive</a:t>
            </a:r>
            <a:r>
              <a:rPr lang="nb-NO" sz="1200" b="0" baseline="0" dirty="0" smtClean="0"/>
              <a:t> </a:t>
            </a:r>
            <a:r>
              <a:rPr lang="nb-NO" sz="1200" b="0" baseline="0" dirty="0" err="1" smtClean="0"/>
              <a:t>Description</a:t>
            </a:r>
            <a:r>
              <a:rPr lang="nb-NO" sz="1200" b="0" baseline="0" dirty="0" smtClean="0"/>
              <a:t> eller fortolkende beskrivelse på norsk ble brukt som forskningsstrategi i alle tre studiene.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dirty="0" err="1" smtClean="0"/>
              <a:t>Interpretive</a:t>
            </a:r>
            <a:r>
              <a:rPr lang="nb-NO" sz="1200" b="0" dirty="0" smtClean="0"/>
              <a:t> </a:t>
            </a:r>
            <a:r>
              <a:rPr lang="nb-NO" sz="1200" b="0" dirty="0" err="1" smtClean="0"/>
              <a:t>Description</a:t>
            </a:r>
            <a:r>
              <a:rPr lang="nb-NO" sz="1200" b="0" dirty="0" smtClean="0"/>
              <a:t> er et design utviklet for anvendte disipliner der et disiplinært rammeverk og mandat er utgangspunkt for utformingen av tema og problemstilling og gir</a:t>
            </a:r>
            <a:r>
              <a:rPr lang="nb-NO" sz="1200" b="0" baseline="0" dirty="0" smtClean="0"/>
              <a:t> retning for valg av design og metode. ID er hensiktsmessig å bruke når </a:t>
            </a:r>
            <a:r>
              <a:rPr lang="nb-NO" sz="1200" b="0" dirty="0" smtClean="0"/>
              <a:t>målet er å forstå komplekse og erfaringsbaserte kliniske fenomen slik de utspiller seg i helsefaglig praksis.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dirty="0" smtClean="0"/>
              <a:t>ID bygger</a:t>
            </a:r>
            <a:r>
              <a:rPr lang="nb-NO" sz="1200" b="0" baseline="0" dirty="0" smtClean="0"/>
              <a:t> </a:t>
            </a:r>
            <a:r>
              <a:rPr lang="nb-NO" sz="1200" b="0" dirty="0" smtClean="0"/>
              <a:t>på elementer fra fenomenologi, </a:t>
            </a:r>
            <a:r>
              <a:rPr lang="nb-NO" sz="1200" b="0" dirty="0" err="1" smtClean="0"/>
              <a:t>grounded</a:t>
            </a:r>
            <a:r>
              <a:rPr lang="nb-NO" sz="1200" b="0" dirty="0" smtClean="0"/>
              <a:t> </a:t>
            </a:r>
            <a:r>
              <a:rPr lang="nb-NO" sz="1200" b="0" dirty="0" err="1" smtClean="0"/>
              <a:t>theory</a:t>
            </a:r>
            <a:r>
              <a:rPr lang="nb-NO" sz="1200" b="0" dirty="0" smtClean="0"/>
              <a:t> og etnografi og åpner</a:t>
            </a:r>
            <a:r>
              <a:rPr lang="nb-NO" sz="1200" b="0" baseline="0" dirty="0" smtClean="0"/>
              <a:t> for å bruke en rekke kvalitative </a:t>
            </a:r>
            <a:r>
              <a:rPr lang="nb-NO" sz="1200" b="0" baseline="0" dirty="0" err="1" smtClean="0"/>
              <a:t>meotder</a:t>
            </a:r>
            <a:r>
              <a:rPr lang="nb-NO" sz="1200" b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dirty="0" smtClean="0"/>
          </a:p>
          <a:p>
            <a:endParaRPr lang="nb-NO" sz="1200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491738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dirty="0" smtClean="0"/>
              <a:t>Denne doktorgradsavhandlingen bygger på tre artikler.</a:t>
            </a:r>
          </a:p>
          <a:p>
            <a:endParaRPr lang="nb-NO" sz="1200" b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08682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dirty="0" smtClean="0"/>
              <a:t>Hensikten med studie nummer 1 var å undersøke helsepersonell sine erfaringer med bruk av telemedisin i deres behandling og</a:t>
            </a:r>
            <a:r>
              <a:rPr lang="nb-NO" sz="1200" b="0" baseline="0" dirty="0" smtClean="0"/>
              <a:t> </a:t>
            </a:r>
            <a:r>
              <a:rPr lang="nb-NO" sz="1200" b="0" dirty="0" smtClean="0"/>
              <a:t>oppfølging av diabetes fotsår.</a:t>
            </a:r>
            <a:endParaRPr lang="nb-NO" sz="1200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70726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7974" y="5589240"/>
            <a:ext cx="4140000" cy="720000"/>
          </a:xfrm>
          <a:prstGeom prst="rect">
            <a:avLst/>
          </a:prstGeom>
        </p:spPr>
      </p:pic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5589240"/>
            <a:ext cx="2447184" cy="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99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08-10-2018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‹nr.›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5877272"/>
            <a:ext cx="720080" cy="7200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919028"/>
            <a:ext cx="2447184" cy="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72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07468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08-10-2018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‹nr.›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5877272"/>
            <a:ext cx="720080" cy="7200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919028"/>
            <a:ext cx="2447184" cy="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10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E54F46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08-10-2018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‹nr.›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5877272"/>
            <a:ext cx="720080" cy="7200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919028"/>
            <a:ext cx="2447184" cy="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16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08-10-2018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‹nr.›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5877272"/>
            <a:ext cx="720080" cy="72008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919028"/>
            <a:ext cx="2447184" cy="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42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08-10-2018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‹nr.›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5877272"/>
            <a:ext cx="720080" cy="72008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919028"/>
            <a:ext cx="2447184" cy="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35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08-10-2018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‹nr.›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5877272"/>
            <a:ext cx="720080" cy="72008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919028"/>
            <a:ext cx="2447184" cy="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85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08-10-2018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‹nr.›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5877272"/>
            <a:ext cx="720080" cy="72008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919028"/>
            <a:ext cx="2447184" cy="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64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02109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08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08-10-2018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‹nr.›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5877272"/>
            <a:ext cx="720080" cy="7200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919028"/>
            <a:ext cx="2447184" cy="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52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08-10-2018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‹nr.›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5877272"/>
            <a:ext cx="720080" cy="72008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919028"/>
            <a:ext cx="2447184" cy="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87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08-10-2018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‹nr.›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5877272"/>
            <a:ext cx="720080" cy="72008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919028"/>
            <a:ext cx="2447184" cy="6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08-10-2018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‹nr.›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486000"/>
            <a:ext cx="6300000" cy="54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E54F4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86011" y="-718889"/>
            <a:ext cx="8280920" cy="46166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i="1" dirty="0"/>
              <a:t>Her kan du skrive enhet/tilhørighet. Sett blank hvis dette ikke er aktuelt. </a:t>
            </a:r>
            <a:br>
              <a:rPr lang="nb-NO" sz="1200" i="1" dirty="0"/>
            </a:br>
            <a:r>
              <a:rPr lang="nb-NO" sz="1200" i="1" dirty="0"/>
              <a:t>Innhold i dette feltet styres her: Meny -&gt; </a:t>
            </a:r>
            <a:r>
              <a:rPr lang="nb-NO" sz="1200" i="1" dirty="0" smtClean="0"/>
              <a:t>Sett inn (Mac=Vis) </a:t>
            </a:r>
            <a:r>
              <a:rPr lang="nb-NO" sz="1200" i="1" dirty="0"/>
              <a:t>-&gt; Topptekst og bunntekst</a:t>
            </a:r>
          </a:p>
        </p:txBody>
      </p:sp>
      <p:cxnSp>
        <p:nvCxnSpPr>
          <p:cNvPr id="6" name="Rett pil 5"/>
          <p:cNvCxnSpPr/>
          <p:nvPr/>
        </p:nvCxnSpPr>
        <p:spPr>
          <a:xfrm>
            <a:off x="4510471" y="-257224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dirty="0" err="1"/>
              <a:t>T</a:t>
            </a:r>
            <a:r>
              <a:rPr lang="nb-NO" sz="2000" dirty="0" err="1" smtClean="0"/>
              <a:t>elemedisinsk</a:t>
            </a:r>
            <a:r>
              <a:rPr lang="nb-NO" sz="2000" dirty="0" smtClean="0"/>
              <a:t> </a:t>
            </a:r>
            <a:r>
              <a:rPr lang="nb-NO" sz="2000" dirty="0"/>
              <a:t>oppfølging i diabetes fotsår behandling: helsepersonellets erfaringer</a:t>
            </a:r>
            <a:r>
              <a:rPr lang="nb-NO" dirty="0"/>
              <a:t/>
            </a:r>
            <a:br>
              <a:rPr lang="nb-NO" dirty="0"/>
            </a:b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18" name="Undertittel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altLang="nb-NO" sz="1800" dirty="0" err="1" smtClean="0">
                <a:solidFill>
                  <a:schemeClr val="tx1"/>
                </a:solidFill>
              </a:rPr>
              <a:t>PhD</a:t>
            </a:r>
            <a:r>
              <a:rPr lang="nb-NO" altLang="nb-NO" sz="1800" dirty="0" smtClean="0">
                <a:solidFill>
                  <a:schemeClr val="tx1"/>
                </a:solidFill>
              </a:rPr>
              <a:t>/diabetessykepleier</a:t>
            </a:r>
            <a:r>
              <a:rPr lang="en-GB" altLang="nb-NO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/>
            </a:r>
            <a:br>
              <a:rPr lang="en-GB" altLang="nb-NO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lang="en-GB" altLang="nb-NO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Beate-Christin </a:t>
            </a:r>
            <a:r>
              <a:rPr lang="en-GB" altLang="nb-NO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Hope </a:t>
            </a:r>
            <a:r>
              <a:rPr lang="en-GB" altLang="nb-NO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Kolltveit</a:t>
            </a:r>
          </a:p>
          <a:p>
            <a:endParaRPr lang="nb-NO" sz="1800" dirty="0"/>
          </a:p>
        </p:txBody>
      </p:sp>
      <p:sp>
        <p:nvSpPr>
          <p:cNvPr id="25" name="Plassholder for bunntekst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746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544911"/>
            <a:ext cx="7365504" cy="652934"/>
          </a:xfrm>
        </p:spPr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Studie II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4276"/>
            <a:ext cx="6524625" cy="2819400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683568" y="419205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Hensikt med studie 2:</a:t>
            </a:r>
            <a:endParaRPr lang="nb-NO" b="1" dirty="0"/>
          </a:p>
          <a:p>
            <a:endParaRPr lang="nb-NO" dirty="0" smtClean="0"/>
          </a:p>
          <a:p>
            <a:r>
              <a:rPr lang="nb-NO" dirty="0" smtClean="0"/>
              <a:t>Å </a:t>
            </a:r>
            <a:r>
              <a:rPr lang="nb-NO" dirty="0"/>
              <a:t>undersøke hva helsepersonell i </a:t>
            </a:r>
            <a:r>
              <a:rPr lang="nb-NO" dirty="0" smtClean="0"/>
              <a:t>kommune- </a:t>
            </a:r>
            <a:r>
              <a:rPr lang="nb-NO" dirty="0"/>
              <a:t>og </a:t>
            </a:r>
          </a:p>
          <a:p>
            <a:r>
              <a:rPr lang="nb-NO" dirty="0"/>
              <a:t>spesialisthelsetjenesten </a:t>
            </a:r>
            <a:r>
              <a:rPr lang="nb-NO" dirty="0" smtClean="0"/>
              <a:t>erfarer </a:t>
            </a:r>
            <a:r>
              <a:rPr lang="nb-NO" dirty="0"/>
              <a:t>som </a:t>
            </a:r>
            <a:r>
              <a:rPr lang="nb-NO" dirty="0" smtClean="0"/>
              <a:t>viktige </a:t>
            </a:r>
            <a:r>
              <a:rPr lang="nb-NO" dirty="0"/>
              <a:t>faktorer for </a:t>
            </a:r>
            <a:r>
              <a:rPr lang="nb-NO" dirty="0" smtClean="0"/>
              <a:t>vellykka </a:t>
            </a:r>
            <a:r>
              <a:rPr lang="nb-NO" dirty="0"/>
              <a:t>bruk av </a:t>
            </a:r>
            <a:r>
              <a:rPr lang="nb-NO" dirty="0" smtClean="0"/>
              <a:t>telemedisin </a:t>
            </a:r>
            <a:r>
              <a:rPr lang="nb-NO" dirty="0"/>
              <a:t>i diabetes fotsår </a:t>
            </a:r>
            <a:r>
              <a:rPr lang="nb-NO" dirty="0" smtClean="0"/>
              <a:t>behandling og oppfølging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0983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1870" y="748090"/>
            <a:ext cx="7365504" cy="652934"/>
          </a:xfrm>
        </p:spPr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Studie III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901870" y="3895888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Hensikt studie 3:</a:t>
            </a:r>
          </a:p>
          <a:p>
            <a:endParaRPr lang="nb-NO" dirty="0"/>
          </a:p>
          <a:p>
            <a:r>
              <a:rPr lang="nb-NO" dirty="0"/>
              <a:t>Å undersøke hvordan telemedisin </a:t>
            </a:r>
            <a:r>
              <a:rPr lang="nb-NO" dirty="0" smtClean="0"/>
              <a:t>blir </a:t>
            </a:r>
            <a:r>
              <a:rPr lang="nb-NO" dirty="0"/>
              <a:t>brukt </a:t>
            </a:r>
            <a:r>
              <a:rPr lang="nb-NO" dirty="0" smtClean="0"/>
              <a:t>av helsepersonell i </a:t>
            </a:r>
            <a:r>
              <a:rPr lang="nb-NO" dirty="0"/>
              <a:t>behandlingen av diabetes fotsår, samt implikasjonene ved </a:t>
            </a:r>
            <a:r>
              <a:rPr lang="nb-NO" dirty="0" smtClean="0"/>
              <a:t>bruk av telemedisin </a:t>
            </a:r>
            <a:r>
              <a:rPr lang="nb-NO" dirty="0"/>
              <a:t>i kommune – og </a:t>
            </a:r>
            <a:r>
              <a:rPr lang="nb-NO" dirty="0" smtClean="0"/>
              <a:t>spesialisthelsetjenesten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600" y="1772817"/>
            <a:ext cx="662079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9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95536" y="965054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Utvalg</a:t>
            </a:r>
            <a:endParaRPr lang="nb-NO" sz="2800" b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836432" y="1779374"/>
            <a:ext cx="7955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Utvalg studie I, II og III</a:t>
            </a:r>
          </a:p>
          <a:p>
            <a:r>
              <a:rPr lang="nb-NO" sz="2400" dirty="0"/>
              <a:t> </a:t>
            </a:r>
            <a:r>
              <a:rPr lang="nb-NO" sz="2400" dirty="0" smtClean="0"/>
              <a:t>- helsepersonell fra kommune - og spesialisthelsetjenesten, fra to helseforetak i vest Norge</a:t>
            </a:r>
            <a:endParaRPr lang="nb-NO" sz="2400" dirty="0"/>
          </a:p>
        </p:txBody>
      </p:sp>
      <p:grpSp>
        <p:nvGrpSpPr>
          <p:cNvPr id="19" name="Gruppe 18"/>
          <p:cNvGrpSpPr/>
          <p:nvPr/>
        </p:nvGrpSpPr>
        <p:grpSpPr>
          <a:xfrm>
            <a:off x="467544" y="3773435"/>
            <a:ext cx="8324596" cy="1677763"/>
            <a:chOff x="495876" y="3883609"/>
            <a:chExt cx="9142653" cy="2159258"/>
          </a:xfrm>
        </p:grpSpPr>
        <p:pic>
          <p:nvPicPr>
            <p:cNvPr id="14" name="Bild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876" y="3883610"/>
              <a:ext cx="2330225" cy="2159257"/>
            </a:xfrm>
            <a:prstGeom prst="rect">
              <a:avLst/>
            </a:prstGeom>
          </p:spPr>
        </p:pic>
        <p:pic>
          <p:nvPicPr>
            <p:cNvPr id="16" name="Bilde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3883609"/>
              <a:ext cx="2330225" cy="2159257"/>
            </a:xfrm>
            <a:prstGeom prst="rect">
              <a:avLst/>
            </a:prstGeom>
          </p:spPr>
        </p:pic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6101" y="3883609"/>
              <a:ext cx="2330225" cy="2159257"/>
            </a:xfrm>
            <a:prstGeom prst="rect">
              <a:avLst/>
            </a:prstGeom>
          </p:spPr>
        </p:pic>
        <p:pic>
          <p:nvPicPr>
            <p:cNvPr id="18" name="Bilde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6326" y="3883609"/>
              <a:ext cx="2330225" cy="2159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781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Deltakere i studie I og II</a:t>
            </a:r>
            <a:endParaRPr lang="nb-NO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4672923"/>
              </p:ext>
            </p:extLst>
          </p:nvPr>
        </p:nvGraphicFramePr>
        <p:xfrm>
          <a:off x="467544" y="1769541"/>
          <a:ext cx="8352929" cy="48245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519">
                  <a:extLst>
                    <a:ext uri="{9D8B030D-6E8A-4147-A177-3AD203B41FA5}">
                      <a16:colId xmlns:a16="http://schemas.microsoft.com/office/drawing/2014/main" xmlns="" val="2731127778"/>
                    </a:ext>
                  </a:extLst>
                </a:gridCol>
                <a:gridCol w="2520519">
                  <a:extLst>
                    <a:ext uri="{9D8B030D-6E8A-4147-A177-3AD203B41FA5}">
                      <a16:colId xmlns:a16="http://schemas.microsoft.com/office/drawing/2014/main" xmlns="" val="1962030860"/>
                    </a:ext>
                  </a:extLst>
                </a:gridCol>
                <a:gridCol w="3311891">
                  <a:extLst>
                    <a:ext uri="{9D8B030D-6E8A-4147-A177-3AD203B41FA5}">
                      <a16:colId xmlns:a16="http://schemas.microsoft.com/office/drawing/2014/main" xmlns="" val="3220920260"/>
                    </a:ext>
                  </a:extLst>
                </a:gridCol>
              </a:tblGrid>
              <a:tr h="609077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Arbeidsplass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Deltakere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Deltakere i begge fokusgruppene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075323"/>
                  </a:ext>
                </a:extLst>
              </a:tr>
              <a:tr h="390024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Sykepleiere</a:t>
                      </a:r>
                      <a:r>
                        <a:rPr lang="nb-NO" sz="1600" baseline="0" dirty="0" smtClean="0"/>
                        <a:t> i poliklinikk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117276"/>
                  </a:ext>
                </a:extLst>
              </a:tr>
              <a:tr h="609077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Sykepleiere i ulike lederstillinger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5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025283"/>
                  </a:ext>
                </a:extLst>
              </a:tr>
              <a:tr h="390024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Leger i poliklinikk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7357646"/>
                  </a:ext>
                </a:extLst>
              </a:tr>
              <a:tr h="390024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Fotpleiere i poliklinikk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9565270"/>
                  </a:ext>
                </a:extLst>
              </a:tr>
              <a:tr h="609077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Sykepleiere i hjemmesykepleien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18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3672468"/>
                  </a:ext>
                </a:extLst>
              </a:tr>
              <a:tr h="609077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Sykepleier i kommunalt ledet klinikk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5941999"/>
                  </a:ext>
                </a:extLst>
              </a:tr>
              <a:tr h="609077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Hjelpepleier i hjemmesykepleien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4240096"/>
                  </a:ext>
                </a:extLst>
              </a:tr>
              <a:tr h="609077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Sykepleier ved et legesenter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8043146"/>
                  </a:ext>
                </a:extLst>
              </a:tr>
            </a:tbl>
          </a:graphicData>
        </a:graphic>
      </p:graphicFrame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4112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Datainnsamling studie I og II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022920" y="1988840"/>
            <a:ext cx="7788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 studie I og II ble det gjennomført fokusgrupper:</a:t>
            </a:r>
          </a:p>
          <a:p>
            <a:endParaRPr lang="nb-NO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Det ble gjennomført 10 fokusgrupper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Det varierte mellom 3-7 deltagere per fokusgruppe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Hvert fokusgruppe hadde en varighet på 70-90 minutter</a:t>
            </a:r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1425352" y="3861048"/>
            <a:ext cx="6161831" cy="1725700"/>
            <a:chOff x="1115616" y="4221088"/>
            <a:chExt cx="6161831" cy="1725700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616" y="4221088"/>
              <a:ext cx="1985367" cy="1713088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848" y="4221088"/>
              <a:ext cx="1985367" cy="1713088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2080" y="4233700"/>
              <a:ext cx="1985367" cy="1713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163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1870" y="748090"/>
            <a:ext cx="7365504" cy="652934"/>
          </a:xfrm>
        </p:spPr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Studie III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896" y="6373313"/>
            <a:ext cx="936104" cy="21602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901870" y="3895888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Hensikt studie 3:</a:t>
            </a:r>
          </a:p>
          <a:p>
            <a:endParaRPr lang="nb-NO" dirty="0"/>
          </a:p>
          <a:p>
            <a:r>
              <a:rPr lang="nb-NO" dirty="0"/>
              <a:t>Å undersøke hvordan telemedisin </a:t>
            </a:r>
            <a:r>
              <a:rPr lang="nb-NO" dirty="0" smtClean="0"/>
              <a:t>blir </a:t>
            </a:r>
            <a:r>
              <a:rPr lang="nb-NO" dirty="0"/>
              <a:t>brukt </a:t>
            </a:r>
            <a:r>
              <a:rPr lang="nb-NO" dirty="0" smtClean="0"/>
              <a:t>av helsepersonell i </a:t>
            </a:r>
            <a:r>
              <a:rPr lang="nb-NO" dirty="0"/>
              <a:t>behandlingen av diabetes fotsår, samt implikasjonene ved </a:t>
            </a:r>
            <a:r>
              <a:rPr lang="nb-NO" dirty="0" smtClean="0"/>
              <a:t>bruk av telemedisin </a:t>
            </a:r>
            <a:r>
              <a:rPr lang="nb-NO" dirty="0"/>
              <a:t>i kommune – og </a:t>
            </a:r>
            <a:r>
              <a:rPr lang="nb-NO" dirty="0" smtClean="0"/>
              <a:t>spesialisthelsetjenesten</a:t>
            </a:r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923019" y="1658928"/>
            <a:ext cx="7501699" cy="2130112"/>
            <a:chOff x="2699792" y="2204864"/>
            <a:chExt cx="5832648" cy="1656184"/>
          </a:xfrm>
        </p:grpSpPr>
        <p:sp>
          <p:nvSpPr>
            <p:cNvPr id="14" name="Rektangel 13"/>
            <p:cNvSpPr/>
            <p:nvPr/>
          </p:nvSpPr>
          <p:spPr>
            <a:xfrm>
              <a:off x="2699792" y="2204864"/>
              <a:ext cx="5832648" cy="1656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/>
            <p:cNvGrpSpPr/>
            <p:nvPr/>
          </p:nvGrpSpPr>
          <p:grpSpPr>
            <a:xfrm>
              <a:off x="2843808" y="2352831"/>
              <a:ext cx="5572125" cy="1374272"/>
              <a:chOff x="2843808" y="2352831"/>
              <a:chExt cx="5572125" cy="1374272"/>
            </a:xfrm>
            <a:solidFill>
              <a:schemeClr val="bg1"/>
            </a:solidFill>
          </p:grpSpPr>
          <p:pic>
            <p:nvPicPr>
              <p:cNvPr id="16" name="Bild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43808" y="3155603"/>
                <a:ext cx="5572125" cy="571500"/>
              </a:xfrm>
              <a:prstGeom prst="rect">
                <a:avLst/>
              </a:prstGeom>
              <a:grpFill/>
            </p:spPr>
          </p:pic>
          <p:pic>
            <p:nvPicPr>
              <p:cNvPr id="17" name="Bild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00685" y="2352831"/>
                <a:ext cx="4752975" cy="800100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22963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Utvalg studie III</a:t>
            </a:r>
            <a:endParaRPr lang="nb-NO" sz="2800" dirty="0">
              <a:solidFill>
                <a:schemeClr val="tx1"/>
              </a:solidFill>
            </a:endParaRPr>
          </a:p>
        </p:txBody>
      </p:sp>
      <p:graphicFrame>
        <p:nvGraphicFramePr>
          <p:cNvPr id="13" name="Plassholder for innhold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6932102"/>
              </p:ext>
            </p:extLst>
          </p:nvPr>
        </p:nvGraphicFramePr>
        <p:xfrm>
          <a:off x="395535" y="2060847"/>
          <a:ext cx="8352930" cy="22786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0586">
                  <a:extLst>
                    <a:ext uri="{9D8B030D-6E8A-4147-A177-3AD203B41FA5}">
                      <a16:colId xmlns:a16="http://schemas.microsoft.com/office/drawing/2014/main" xmlns="" val="3459169549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xmlns="" val="2787895255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xmlns="" val="166177110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xmlns="" val="2248712708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xmlns="" val="3910469938"/>
                    </a:ext>
                  </a:extLst>
                </a:gridCol>
              </a:tblGrid>
              <a:tr h="532966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Arbeidssted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Diabetesspl</a:t>
                      </a:r>
                      <a:r>
                        <a:rPr lang="nb-NO" dirty="0" smtClean="0"/>
                        <a:t>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Sårspl</a:t>
                      </a:r>
                      <a:r>
                        <a:rPr lang="nb-NO" sz="1600" dirty="0" smtClean="0"/>
                        <a:t>.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Fotterapeut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Totalt</a:t>
                      </a:r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616586"/>
                  </a:ext>
                </a:extLst>
              </a:tr>
              <a:tr h="676792">
                <a:tc>
                  <a:txBody>
                    <a:bodyPr/>
                    <a:lstStyle/>
                    <a:p>
                      <a:r>
                        <a:rPr lang="nb-NO" dirty="0" smtClean="0"/>
                        <a:t>Spesialist</a:t>
                      </a:r>
                    </a:p>
                    <a:p>
                      <a:r>
                        <a:rPr lang="nb-NO" dirty="0" smtClean="0"/>
                        <a:t>helsetjenesten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2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1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4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8921088"/>
                  </a:ext>
                </a:extLst>
              </a:tr>
              <a:tr h="676792">
                <a:tc>
                  <a:txBody>
                    <a:bodyPr/>
                    <a:lstStyle/>
                    <a:p>
                      <a:r>
                        <a:rPr lang="nb-NO" dirty="0" smtClean="0"/>
                        <a:t>Kommune</a:t>
                      </a:r>
                    </a:p>
                    <a:p>
                      <a:r>
                        <a:rPr lang="nb-NO" dirty="0" smtClean="0"/>
                        <a:t>helsetjenesten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3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1986142"/>
                  </a:ext>
                </a:extLst>
              </a:tr>
              <a:tr h="392109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7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830164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16</a:t>
            </a:fld>
            <a:endParaRPr lang="nb-NO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5944" y="4339507"/>
            <a:ext cx="495680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Tabell 2: Fordeling av informanter fra spesialist – og kommunehelsetjenesten</a:t>
            </a:r>
            <a:endParaRPr kumimoji="0" lang="nb-NO" altLang="nb-N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0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17</a:t>
            </a:fld>
            <a:endParaRPr lang="nb-NO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996232" y="957002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l" defTabSz="914400" rtl="0" eaLnBrk="1" latinLnBrk="0" hangingPunct="1">
              <a:lnSpc>
                <a:spcPts val="4320"/>
              </a:lnSpc>
              <a:spcBef>
                <a:spcPct val="0"/>
              </a:spcBef>
              <a:buNone/>
              <a:defRPr sz="3600" b="1" i="0" u="none" kern="1200" cap="none" spc="0" normalizeH="0" baseline="0">
                <a:solidFill>
                  <a:srgbClr val="E54F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 smtClean="0">
                <a:solidFill>
                  <a:schemeClr val="tx1"/>
                </a:solidFill>
              </a:rPr>
              <a:t>Datainnsamling studie III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899592" y="1909833"/>
            <a:ext cx="7414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 studie III ble det gjennomført observasjoner og individuelle intervjuer</a:t>
            </a:r>
          </a:p>
          <a:p>
            <a:endParaRPr lang="nb-NO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8 observasjoner </a:t>
            </a:r>
            <a:r>
              <a:rPr lang="nb-NO" dirty="0"/>
              <a:t>og 4 individuelle </a:t>
            </a:r>
            <a:r>
              <a:rPr lang="nb-NO" dirty="0" smtClean="0"/>
              <a:t>intervju i spesialisthelsetjenesten</a:t>
            </a:r>
            <a:endParaRPr lang="nb-NO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dirty="0" smtClean="0"/>
              <a:t>2 </a:t>
            </a:r>
            <a:r>
              <a:rPr lang="nb-NO" dirty="0"/>
              <a:t>observasjoner og 3 individuelle intervju  i </a:t>
            </a:r>
            <a:r>
              <a:rPr lang="nb-NO" dirty="0" smtClean="0"/>
              <a:t>kommunehelsetjenesten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 smtClean="0"/>
              <a:t>Totalt ble det gjennomført 10 observasjoner, og 7 individuelle intervjuer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grpSp>
        <p:nvGrpSpPr>
          <p:cNvPr id="14" name="Gruppe 13"/>
          <p:cNvGrpSpPr/>
          <p:nvPr/>
        </p:nvGrpSpPr>
        <p:grpSpPr>
          <a:xfrm>
            <a:off x="1187624" y="4581128"/>
            <a:ext cx="6355807" cy="1224136"/>
            <a:chOff x="1018045" y="4137175"/>
            <a:chExt cx="7981722" cy="1958453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045" y="4149080"/>
              <a:ext cx="1901800" cy="1946548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9684" y="4137175"/>
              <a:ext cx="1869035" cy="1888237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980" y="4145414"/>
              <a:ext cx="1901800" cy="1946548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0732" y="4145414"/>
              <a:ext cx="1869035" cy="1888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612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18</a:t>
            </a:fld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2520280" cy="652934"/>
          </a:xfrm>
        </p:spPr>
        <p:txBody>
          <a:bodyPr/>
          <a:lstStyle/>
          <a:p>
            <a:r>
              <a:rPr lang="nb-NO" sz="2800" dirty="0">
                <a:solidFill>
                  <a:schemeClr val="tx1"/>
                </a:solidFill>
              </a:rPr>
              <a:t>Funn studie 1 </a:t>
            </a:r>
            <a:endParaRPr lang="nb-NO" sz="28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67544" y="913582"/>
            <a:ext cx="580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Ved å bruke </a:t>
            </a:r>
            <a:r>
              <a:rPr lang="nb-NO" sz="2000" dirty="0" smtClean="0"/>
              <a:t>telemedisin</a:t>
            </a:r>
            <a:r>
              <a:rPr lang="nb-NO" dirty="0" smtClean="0"/>
              <a:t> så opplevde helsearbeiderne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67544" y="1846537"/>
            <a:ext cx="3692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Kompetanseheving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67544" y="299695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«vi har blitt mye bedre i vår sår- vurderingsevne ved å bruke denne sårjournalen. Og vi har mye mer kompetanse i å se mer helhetlig rundt personen som har diabetes fotsår»</a:t>
            </a: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652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19</a:t>
            </a:fld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2520280" cy="652934"/>
          </a:xfrm>
        </p:spPr>
        <p:txBody>
          <a:bodyPr/>
          <a:lstStyle/>
          <a:p>
            <a:r>
              <a:rPr lang="nb-NO" sz="2800" dirty="0">
                <a:solidFill>
                  <a:schemeClr val="tx1"/>
                </a:solidFill>
              </a:rPr>
              <a:t>Funn studie 1 </a:t>
            </a:r>
            <a:endParaRPr lang="nb-NO" sz="28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95536" y="977733"/>
            <a:ext cx="580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Ved å bruke </a:t>
            </a:r>
            <a:r>
              <a:rPr lang="nb-NO" sz="2000" dirty="0" smtClean="0"/>
              <a:t>telemedisin</a:t>
            </a:r>
            <a:r>
              <a:rPr lang="nb-NO" dirty="0" smtClean="0"/>
              <a:t> så opplevde helsearbeiderne</a:t>
            </a: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467544" y="1729686"/>
            <a:ext cx="4851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dirty="0"/>
              <a:t>Forbedret dokumentasjon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95536" y="310690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«Notatene </a:t>
            </a:r>
            <a:r>
              <a:rPr lang="nb-NO" dirty="0"/>
              <a:t>våre er veldig annerledes etter vi startet med telemedisin. Det er mye mer informasjon i vår dokumentasjon, også fordi vi bruker bilder. Vi er mer konkrete og presise i vår dokumentasjon»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0806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25375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Bilderesultat for spÃ¸rsmÃ¥lsteg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1"/>
            <a:ext cx="4248472" cy="450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39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20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79099" y="1887520"/>
            <a:ext cx="8349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Mer strømlinjeformet kommunikasjon mellom kommune - og spesialist </a:t>
            </a:r>
            <a:r>
              <a:rPr lang="nb-NO" sz="3200" dirty="0" smtClean="0"/>
              <a:t>helsetjenesten</a:t>
            </a:r>
            <a:endParaRPr lang="nb-NO" sz="3200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2520280" cy="652934"/>
          </a:xfrm>
        </p:spPr>
        <p:txBody>
          <a:bodyPr/>
          <a:lstStyle/>
          <a:p>
            <a:r>
              <a:rPr lang="nb-NO" sz="2800" dirty="0">
                <a:solidFill>
                  <a:schemeClr val="tx1"/>
                </a:solidFill>
              </a:rPr>
              <a:t>Funn studie 1 </a:t>
            </a:r>
            <a:endParaRPr lang="nb-NO" sz="28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79099" y="936604"/>
            <a:ext cx="580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Ved å bruke </a:t>
            </a:r>
            <a:r>
              <a:rPr lang="nb-NO" sz="2000" dirty="0" smtClean="0"/>
              <a:t>telemedisin</a:t>
            </a:r>
            <a:r>
              <a:rPr lang="nb-NO" dirty="0" smtClean="0"/>
              <a:t> så opplevde helsearbeiderne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13539" y="3826258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«Vi kommuniserer mer med hverandre nå. Vi gjorde nesten ikke det før. Vi trenger ikke ringe til flere, vi finner rett person å snakke med </a:t>
            </a:r>
            <a:r>
              <a:rPr lang="nb-NO" dirty="0" err="1"/>
              <a:t>med</a:t>
            </a:r>
            <a:r>
              <a:rPr lang="nb-NO" dirty="0"/>
              <a:t> en gang</a:t>
            </a:r>
            <a:r>
              <a:rPr lang="nb-NO" dirty="0" smtClean="0"/>
              <a:t>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3785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21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67544" y="576657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Funn studie </a:t>
            </a:r>
            <a:r>
              <a:rPr lang="nb-NO" sz="2800" b="1" dirty="0"/>
              <a:t>2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467544" y="1274083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Faktorer som må være tilstede for å lykkes med telemedisin er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67733" y="2398247"/>
            <a:ext cx="6754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Teknologien må være </a:t>
            </a:r>
            <a:r>
              <a:rPr lang="nb-NO" sz="3200" dirty="0" smtClean="0"/>
              <a:t>brukervennlig -  </a:t>
            </a:r>
            <a:r>
              <a:rPr lang="nb-NO" sz="3200" dirty="0"/>
              <a:t>lett å lære og </a:t>
            </a:r>
            <a:r>
              <a:rPr lang="nb-NO" sz="3200" dirty="0" smtClean="0"/>
              <a:t>bruke</a:t>
            </a:r>
            <a:endParaRPr lang="nb-NO" sz="32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61764" y="4166757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«Teknologien må være lett å bruke, ellers vil vi være tilbakeholdne med å bruke den» </a:t>
            </a:r>
            <a:endParaRPr lang="nb-NO" dirty="0" smtClean="0"/>
          </a:p>
          <a:p>
            <a:r>
              <a:rPr lang="nb-NO" dirty="0" smtClean="0"/>
              <a:t>«</a:t>
            </a:r>
            <a:r>
              <a:rPr lang="nb-NO" dirty="0"/>
              <a:t>En må huske på at dette er en av mange oppgaver den dagen»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7328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22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11560" y="2614089"/>
            <a:ext cx="693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Å ha en ildsjel på arbeidsplassen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11560" y="562442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Funn studie </a:t>
            </a:r>
            <a:r>
              <a:rPr lang="nb-NO" sz="2800" b="1" dirty="0"/>
              <a:t>2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11560" y="1259868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Faktorer som må være tilstede for å lykkes med telemedisin er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11560" y="4058170"/>
            <a:ext cx="830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«Vi har noen ildsjeler her som legger alt til rette for oss, oppmuntrer oss, og når det har vært for mye jobb har vi blitt smittet av deres entusiasme</a:t>
            </a:r>
            <a:r>
              <a:rPr lang="nb-NO" dirty="0" smtClean="0"/>
              <a:t>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741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23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73758" y="486000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Funn studie </a:t>
            </a:r>
            <a:r>
              <a:rPr lang="nb-NO" sz="2800" b="1" dirty="0"/>
              <a:t>2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473758" y="1183426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Faktorer som må være tilstede for å lykkes med telemedisin er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15365" y="2204864"/>
            <a:ext cx="648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God støtte av en engasjert </a:t>
            </a:r>
            <a:endParaRPr lang="nb-NO" sz="3600" dirty="0" smtClean="0"/>
          </a:p>
          <a:p>
            <a:r>
              <a:rPr lang="nb-NO" sz="3600" dirty="0" smtClean="0"/>
              <a:t>og </a:t>
            </a:r>
            <a:r>
              <a:rPr lang="nb-NO" sz="3600" dirty="0"/>
              <a:t>ansvarlig leder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67544" y="429309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«Tror ikke lederne vet hva vi gjør når vi bruker telemedisin, vår leder er fornøyd med at vi ordner dette selv» </a:t>
            </a:r>
          </a:p>
        </p:txBody>
      </p:sp>
    </p:spTree>
    <p:extLst>
      <p:ext uri="{BB962C8B-B14F-4D97-AF65-F5344CB8AC3E}">
        <p14:creationId xmlns:p14="http://schemas.microsoft.com/office/powerpoint/2010/main" xmlns="" val="28143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24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3400" y="2033293"/>
            <a:ext cx="809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Effektive </a:t>
            </a:r>
            <a:r>
              <a:rPr lang="nb-NO" sz="3600" dirty="0"/>
              <a:t>kommunikasjonslinjer mellom de ulike ledelsesnivå i organisasjonen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33401" y="352989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Funn studie </a:t>
            </a:r>
            <a:r>
              <a:rPr lang="nb-NO" sz="2800" b="1" dirty="0"/>
              <a:t>2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533401" y="1050415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Faktorer som må være tilstede for å lykkes med telemedisin er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533401" y="4005064"/>
            <a:ext cx="809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«En får lite informasjon. Ikke vet jeg hvem en skal spørre heller. Hvis det er noen møter for noen nøkkelpersoner, så blir i alle fall ikke den informasjonen gitt videre til oss</a:t>
            </a:r>
            <a:r>
              <a:rPr lang="nb-NO" dirty="0" smtClean="0"/>
              <a:t>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9460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chemeClr val="tx1"/>
                </a:solidFill>
              </a:rPr>
              <a:t>Funn studie 3</a:t>
            </a:r>
            <a:endParaRPr lang="nb-NO" sz="2800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00000"/>
            <a:ext cx="936104" cy="21602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78617" y="2276872"/>
            <a:ext cx="8186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Ulik klinisk kontekst gav helsepersonell i kommune- </a:t>
            </a:r>
            <a:r>
              <a:rPr lang="nb-NO" sz="3600" dirty="0" smtClean="0"/>
              <a:t>og spesialisthelsetjenesten </a:t>
            </a:r>
            <a:r>
              <a:rPr lang="nb-NO" sz="3600" dirty="0"/>
              <a:t>ulik mulighet til å bruke </a:t>
            </a:r>
            <a:r>
              <a:rPr lang="nb-NO" sz="3600" dirty="0" smtClean="0"/>
              <a:t>telemedisin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xmlns="" val="32363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08-10-2018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26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95947"/>
            <a:ext cx="8640960" cy="5679312"/>
          </a:xfrm>
          <a:prstGeom prst="rect">
            <a:avLst/>
          </a:prstGeom>
          <a:gradFill>
            <a:gsLst>
              <a:gs pos="200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" name="TekstSylinder 1"/>
          <p:cNvSpPr txBox="1"/>
          <p:nvPr/>
        </p:nvSpPr>
        <p:spPr>
          <a:xfrm>
            <a:off x="5207614" y="908187"/>
            <a:ext cx="3744416" cy="1477328"/>
          </a:xfrm>
          <a:prstGeom prst="rect">
            <a:avLst/>
          </a:prstGeom>
          <a:solidFill>
            <a:srgbClr val="ECECEC">
              <a:alpha val="50000"/>
            </a:srgb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+mj-lt"/>
              </a:rPr>
              <a:t>Kommunehelsetjenesten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Utstyr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Individuell versus teamjobbing</a:t>
            </a:r>
            <a:endParaRPr lang="nb-NO" dirty="0"/>
          </a:p>
        </p:txBody>
      </p:sp>
      <p:sp>
        <p:nvSpPr>
          <p:cNvPr id="8" name="Plassholder for dato 3"/>
          <p:cNvSpPr txBox="1">
            <a:spLocks/>
          </p:cNvSpPr>
          <p:nvPr/>
        </p:nvSpPr>
        <p:spPr>
          <a:xfrm>
            <a:off x="619944" y="6575258"/>
            <a:ext cx="936104" cy="1661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847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81" y="1026000"/>
            <a:ext cx="8568952" cy="5521979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896" y="6300000"/>
            <a:ext cx="647720" cy="81328"/>
          </a:xfrm>
        </p:spPr>
        <p:txBody>
          <a:bodyPr/>
          <a:lstStyle/>
          <a:p>
            <a:r>
              <a:rPr lang="nb-NO" dirty="0" smtClean="0"/>
              <a:t>021117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27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994375" y="5086544"/>
            <a:ext cx="3816424" cy="1477328"/>
          </a:xfrm>
          <a:prstGeom prst="rect">
            <a:avLst/>
          </a:prstGeom>
          <a:solidFill>
            <a:srgbClr val="ECECEC">
              <a:alpha val="50000"/>
            </a:srgb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+mj-lt"/>
              </a:rPr>
              <a:t>Spesialisthelsetjenesten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Utstyr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Individuell versus teamjobbing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7190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03328"/>
            <a:ext cx="7365504" cy="652934"/>
          </a:xfrm>
        </p:spPr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Funn artikkel 3 fort.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28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50387" y="189285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Telemedisin ble opplevd av helsepersonellet til å gi en mer helhetlig tilnærming til pasienten til tross for ulike </a:t>
            </a:r>
            <a:r>
              <a:rPr lang="nb-NO" sz="2400" dirty="0" smtClean="0"/>
              <a:t>arbeidssituasjoner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23529" y="352977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“Vi </a:t>
            </a:r>
            <a:r>
              <a:rPr lang="en-US" dirty="0" err="1"/>
              <a:t>syns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veldig</a:t>
            </a:r>
            <a:r>
              <a:rPr lang="en-US" dirty="0"/>
              <a:t> </a:t>
            </a:r>
            <a:r>
              <a:rPr lang="en-US" dirty="0" err="1"/>
              <a:t>viktig</a:t>
            </a:r>
            <a:r>
              <a:rPr lang="en-US" dirty="0"/>
              <a:t> å se </a:t>
            </a:r>
            <a:r>
              <a:rPr lang="en-US" dirty="0" err="1"/>
              <a:t>helheten</a:t>
            </a:r>
            <a:r>
              <a:rPr lang="en-US" dirty="0"/>
              <a:t> </a:t>
            </a:r>
            <a:r>
              <a:rPr lang="en-US" dirty="0" err="1"/>
              <a:t>rundt</a:t>
            </a:r>
            <a:r>
              <a:rPr lang="en-US" dirty="0"/>
              <a:t> </a:t>
            </a:r>
            <a:r>
              <a:rPr lang="en-US" dirty="0" err="1"/>
              <a:t>personen</a:t>
            </a:r>
            <a:r>
              <a:rPr lang="en-US" dirty="0"/>
              <a:t>, se hele </a:t>
            </a:r>
            <a:r>
              <a:rPr lang="en-US" dirty="0" err="1"/>
              <a:t>bildet</a:t>
            </a:r>
            <a:r>
              <a:rPr lang="en-US" dirty="0"/>
              <a:t>. Vi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oppmerksomme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infeksjoner</a:t>
            </a:r>
            <a:r>
              <a:rPr lang="en-US" dirty="0"/>
              <a:t>, </a:t>
            </a:r>
            <a:r>
              <a:rPr lang="en-US" dirty="0" err="1" smtClean="0"/>
              <a:t>blodsirkulasjonen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foten</a:t>
            </a:r>
            <a:r>
              <a:rPr lang="en-US" dirty="0" smtClean="0"/>
              <a:t> og </a:t>
            </a:r>
            <a:r>
              <a:rPr lang="en-US" dirty="0" err="1" smtClean="0"/>
              <a:t>blodsukker</a:t>
            </a:r>
            <a:r>
              <a:rPr lang="en-US" dirty="0" smtClean="0"/>
              <a:t> </a:t>
            </a:r>
            <a:r>
              <a:rPr lang="en-US" dirty="0" err="1" smtClean="0"/>
              <a:t>nivået</a:t>
            </a:r>
            <a:r>
              <a:rPr lang="en-US" dirty="0" smtClean="0"/>
              <a:t>. Vi </a:t>
            </a:r>
            <a:r>
              <a:rPr lang="en-US" dirty="0" err="1" smtClean="0"/>
              <a:t>må</a:t>
            </a:r>
            <a:r>
              <a:rPr lang="en-US" dirty="0" smtClean="0"/>
              <a:t> se hele </a:t>
            </a:r>
            <a:r>
              <a:rPr lang="en-US" dirty="0" err="1" smtClean="0"/>
              <a:t>personen</a:t>
            </a:r>
            <a:r>
              <a:rPr lang="en-US" dirty="0" smtClean="0"/>
              <a:t>. Vi </a:t>
            </a:r>
            <a:r>
              <a:rPr lang="en-US" dirty="0" err="1" smtClean="0"/>
              <a:t>må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oppmerksomme</a:t>
            </a:r>
            <a:r>
              <a:rPr lang="en-US" dirty="0" smtClean="0"/>
              <a:t> 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mentale</a:t>
            </a:r>
            <a:r>
              <a:rPr lang="en-US" dirty="0"/>
              <a:t> </a:t>
            </a:r>
            <a:r>
              <a:rPr lang="en-US" dirty="0" err="1"/>
              <a:t>helsetilstanden</a:t>
            </a:r>
            <a:r>
              <a:rPr lang="en-US" dirty="0"/>
              <a:t>. </a:t>
            </a:r>
            <a:r>
              <a:rPr lang="en-US" dirty="0" err="1"/>
              <a:t>Sårjournalen</a:t>
            </a:r>
            <a:r>
              <a:rPr lang="en-US" dirty="0"/>
              <a:t> </a:t>
            </a:r>
            <a:r>
              <a:rPr lang="en-US" dirty="0" err="1"/>
              <a:t>hjelper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å </a:t>
            </a:r>
            <a:r>
              <a:rPr lang="en-US" dirty="0" err="1"/>
              <a:t>utvide</a:t>
            </a:r>
            <a:r>
              <a:rPr lang="en-US" dirty="0"/>
              <a:t> </a:t>
            </a:r>
            <a:r>
              <a:rPr lang="en-US" dirty="0" err="1"/>
              <a:t>vårt</a:t>
            </a:r>
            <a:r>
              <a:rPr lang="en-US" dirty="0"/>
              <a:t> </a:t>
            </a:r>
            <a:r>
              <a:rPr lang="en-US" dirty="0" err="1"/>
              <a:t>perspektiv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gjelder</a:t>
            </a:r>
            <a:r>
              <a:rPr lang="en-US" dirty="0"/>
              <a:t> </a:t>
            </a:r>
            <a:r>
              <a:rPr lang="en-US" dirty="0" err="1"/>
              <a:t>hva</a:t>
            </a:r>
            <a:r>
              <a:rPr lang="en-US" dirty="0"/>
              <a:t> vi </a:t>
            </a:r>
            <a:r>
              <a:rPr lang="en-US" dirty="0" err="1"/>
              <a:t>skal</a:t>
            </a:r>
            <a:r>
              <a:rPr lang="en-US" dirty="0"/>
              <a:t> se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følge</a:t>
            </a:r>
            <a:r>
              <a:rPr lang="en-US" dirty="0"/>
              <a:t> med </a:t>
            </a:r>
            <a:r>
              <a:rPr lang="en-US" dirty="0" err="1"/>
              <a:t>på</a:t>
            </a:r>
            <a:r>
              <a:rPr lang="en-US" dirty="0" smtClean="0"/>
              <a:t>”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5729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9248" y="1015007"/>
            <a:ext cx="4402832" cy="652934"/>
          </a:xfrm>
        </p:spPr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Implikasjoner for praksis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89248" y="2780928"/>
            <a:ext cx="7344816" cy="197708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Endring i organisering i kommune helsetjenesten:    </a:t>
            </a:r>
          </a:p>
          <a:p>
            <a:r>
              <a:rPr lang="nb-NO" dirty="0" smtClean="0"/>
              <a:t>Mer forankret i ledelsen</a:t>
            </a:r>
            <a:endParaRPr lang="nb-NO" dirty="0"/>
          </a:p>
          <a:p>
            <a:r>
              <a:rPr lang="nb-NO" dirty="0" smtClean="0"/>
              <a:t>Identifisere </a:t>
            </a:r>
            <a:r>
              <a:rPr lang="nb-NO" dirty="0" err="1" smtClean="0"/>
              <a:t>fasilitatorer</a:t>
            </a:r>
            <a:endParaRPr lang="nb-NO" dirty="0" smtClean="0"/>
          </a:p>
          <a:p>
            <a:r>
              <a:rPr lang="nb-NO" dirty="0" smtClean="0"/>
              <a:t>Konkrete tiltak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832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Tidligere forskning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636704"/>
            <a:ext cx="7365504" cy="435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nb-NO" sz="2000" dirty="0" smtClean="0"/>
          </a:p>
          <a:p>
            <a:r>
              <a:rPr lang="nb-NO" sz="2000" dirty="0" smtClean="0"/>
              <a:t>Få studier fokuserer på helsepersonell sine erfaringer ved bruk av telemedisin generelt, og hvordan dette blir akseptert av helsepersonell </a:t>
            </a:r>
            <a:r>
              <a:rPr lang="nb-NO" sz="1800" dirty="0" smtClean="0"/>
              <a:t>(</a:t>
            </a:r>
            <a:r>
              <a:rPr lang="nb-NO" sz="1800" dirty="0" err="1"/>
              <a:t>Mair</a:t>
            </a:r>
            <a:r>
              <a:rPr lang="nb-NO" sz="1800" dirty="0"/>
              <a:t> et al. </a:t>
            </a:r>
            <a:r>
              <a:rPr lang="nb-NO" sz="1800" dirty="0" smtClean="0"/>
              <a:t>2012)</a:t>
            </a:r>
          </a:p>
          <a:p>
            <a:endParaRPr lang="nb-NO" sz="1800" dirty="0" smtClean="0"/>
          </a:p>
          <a:p>
            <a:r>
              <a:rPr lang="nb-NO" sz="2000" dirty="0" smtClean="0"/>
              <a:t>Helsepersonell er positive, men flere barrierer ved innføring av telemedisin er identifisert </a:t>
            </a:r>
            <a:r>
              <a:rPr lang="nb-NO" sz="1800" dirty="0" smtClean="0"/>
              <a:t>(</a:t>
            </a:r>
            <a:r>
              <a:rPr lang="nb-NO" sz="1800" dirty="0" err="1" smtClean="0"/>
              <a:t>Brewster</a:t>
            </a:r>
            <a:r>
              <a:rPr lang="nb-NO" sz="1800" dirty="0" smtClean="0"/>
              <a:t> </a:t>
            </a:r>
            <a:r>
              <a:rPr lang="nb-NO" sz="1800" dirty="0"/>
              <a:t>et al. 2014, </a:t>
            </a:r>
            <a:r>
              <a:rPr lang="nb-NO" sz="1800" dirty="0" smtClean="0"/>
              <a:t> </a:t>
            </a:r>
            <a:r>
              <a:rPr lang="nb-NO" sz="1800" dirty="0" err="1" smtClean="0"/>
              <a:t>Koivunen</a:t>
            </a:r>
            <a:r>
              <a:rPr lang="nb-NO" sz="1800" dirty="0" smtClean="0"/>
              <a:t> </a:t>
            </a:r>
            <a:r>
              <a:rPr lang="nb-NO" sz="1800" dirty="0"/>
              <a:t>et al</a:t>
            </a:r>
            <a:r>
              <a:rPr lang="nb-NO" sz="1800" dirty="0" smtClean="0"/>
              <a:t>. 2015, </a:t>
            </a:r>
            <a:r>
              <a:rPr lang="nb-NO" sz="1800" dirty="0"/>
              <a:t>Singh et al. </a:t>
            </a:r>
            <a:r>
              <a:rPr lang="nb-NO" sz="1800" dirty="0" smtClean="0"/>
              <a:t>2016)</a:t>
            </a:r>
          </a:p>
          <a:p>
            <a:endParaRPr lang="nb-NO" sz="1800" dirty="0" smtClean="0"/>
          </a:p>
          <a:p>
            <a:r>
              <a:rPr lang="nb-NO" sz="2000" dirty="0" smtClean="0"/>
              <a:t>Opplevelse av økte sårferdigheter ved bruk av telemedisin </a:t>
            </a:r>
            <a:r>
              <a:rPr lang="nb-NO" sz="1800" dirty="0" smtClean="0"/>
              <a:t>(Rasmussen et. al 2015)</a:t>
            </a:r>
          </a:p>
          <a:p>
            <a:pPr>
              <a:buFont typeface="Wingdings" panose="05000000000000000000" pitchFamily="2" charset="2"/>
              <a:buChar char="q"/>
            </a:pPr>
            <a:endParaRPr lang="nb-NO" sz="1800" dirty="0" smtClean="0"/>
          </a:p>
          <a:p>
            <a:endParaRPr lang="nb-NO" sz="280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6436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3539"/>
            <a:ext cx="7365504" cy="652934"/>
          </a:xfrm>
        </p:spPr>
        <p:txBody>
          <a:bodyPr/>
          <a:lstStyle/>
          <a:p>
            <a:r>
              <a:rPr lang="nb-NO" sz="2800" dirty="0" err="1" smtClean="0">
                <a:solidFill>
                  <a:schemeClr val="tx1"/>
                </a:solidFill>
              </a:rPr>
              <a:t>Vitenskaplig</a:t>
            </a:r>
            <a:r>
              <a:rPr lang="nb-NO" sz="2800" dirty="0" smtClean="0">
                <a:solidFill>
                  <a:schemeClr val="tx1"/>
                </a:solidFill>
              </a:rPr>
              <a:t> miljø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049812"/>
            <a:ext cx="8784976" cy="3998550"/>
          </a:xfrm>
        </p:spPr>
        <p:txBody>
          <a:bodyPr>
            <a:noAutofit/>
          </a:bodyPr>
          <a:lstStyle/>
          <a:p>
            <a:r>
              <a:rPr lang="nb-NO" sz="2000" dirty="0"/>
              <a:t>Institutt for global helse og samfunnsmedisin, Det medisinsk-odontologiske fakultet, Universitetet i </a:t>
            </a:r>
            <a:r>
              <a:rPr lang="nb-NO" sz="2000" dirty="0" smtClean="0"/>
              <a:t>Bergen</a:t>
            </a:r>
          </a:p>
          <a:p>
            <a:pPr lvl="2" indent="-342900"/>
            <a:r>
              <a:rPr lang="nb-NO" sz="1600" dirty="0" smtClean="0"/>
              <a:t>Forskningsgruppen i fenomenologi ved UiB</a:t>
            </a:r>
          </a:p>
          <a:p>
            <a:r>
              <a:rPr lang="nb-NO" sz="2000" dirty="0" err="1" smtClean="0"/>
              <a:t>Høgskulen</a:t>
            </a:r>
            <a:r>
              <a:rPr lang="nb-NO" sz="2000" dirty="0" smtClean="0"/>
              <a:t> på Vestlandet (HVL)</a:t>
            </a:r>
          </a:p>
          <a:p>
            <a:pPr lvl="2" indent="-342900" algn="just"/>
            <a:r>
              <a:rPr lang="nb-NO" sz="1600" dirty="0" smtClean="0"/>
              <a:t>Forskningsgruppen </a:t>
            </a:r>
            <a:r>
              <a:rPr lang="nb-NO" sz="1600" dirty="0" err="1" smtClean="0"/>
              <a:t>DiaBest</a:t>
            </a:r>
            <a:r>
              <a:rPr lang="nb-NO" sz="1600" dirty="0" smtClean="0"/>
              <a:t> ved </a:t>
            </a:r>
            <a:r>
              <a:rPr lang="nb-NO" sz="1600" dirty="0" err="1" smtClean="0"/>
              <a:t>Høgskulen</a:t>
            </a:r>
            <a:r>
              <a:rPr lang="nb-NO" sz="1600" dirty="0" smtClean="0"/>
              <a:t> på Vestlandet</a:t>
            </a:r>
          </a:p>
          <a:p>
            <a:r>
              <a:rPr lang="nb-NO" sz="2000" dirty="0"/>
              <a:t>Veiledere</a:t>
            </a:r>
          </a:p>
          <a:p>
            <a:pPr lvl="1"/>
            <a:r>
              <a:rPr lang="nb-NO" sz="2000" dirty="0" smtClean="0"/>
              <a:t>Professor Marit Kirkevold, Universitetet i Oslo (hovedveileder)</a:t>
            </a:r>
            <a:endParaRPr lang="nb-NO" sz="2000" dirty="0"/>
          </a:p>
          <a:p>
            <a:pPr lvl="1"/>
            <a:r>
              <a:rPr lang="nb-NO" sz="2000" dirty="0" smtClean="0"/>
              <a:t>Professor Marit Graue, </a:t>
            </a:r>
            <a:r>
              <a:rPr lang="nb-NO" sz="2000" dirty="0" err="1" smtClean="0"/>
              <a:t>Høgskulen</a:t>
            </a:r>
            <a:r>
              <a:rPr lang="nb-NO" sz="2000" dirty="0" smtClean="0"/>
              <a:t> på Vestlandet (bi-veileder)</a:t>
            </a:r>
            <a:endParaRPr lang="nb-NO" sz="2000" dirty="0"/>
          </a:p>
          <a:p>
            <a:pPr lvl="1"/>
            <a:r>
              <a:rPr lang="nb-NO" sz="2000" dirty="0" smtClean="0"/>
              <a:t>Professor Eva Gjengedal, </a:t>
            </a:r>
            <a:r>
              <a:rPr lang="nb-NO" sz="1800" dirty="0" smtClean="0"/>
              <a:t>Universitetet</a:t>
            </a:r>
            <a:r>
              <a:rPr lang="nb-NO" sz="2000" dirty="0" smtClean="0"/>
              <a:t> i Bergen (bi-veileder)</a:t>
            </a:r>
          </a:p>
          <a:p>
            <a:pPr lvl="1"/>
            <a:endParaRPr lang="nb-NO" sz="2000" dirty="0" smtClean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b-NO" sz="2000" dirty="0" smtClean="0"/>
              <a:t>Medforfattere: Professor Marjolein M. Iversen (HVL) og Professor Sally Thorne (UBC Canada)</a:t>
            </a:r>
            <a:endParaRPr lang="nb-NO" sz="20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b-NO" sz="2000" dirty="0" smtClean="0"/>
              <a:t>Finansiering</a:t>
            </a:r>
            <a:endParaRPr lang="nb-NO" sz="2000" dirty="0"/>
          </a:p>
          <a:p>
            <a:pPr marL="714375" lvl="1" indent="-265113"/>
            <a:r>
              <a:rPr lang="nb-NO" sz="1400" dirty="0" smtClean="0"/>
              <a:t>Norges forskningsråd, prosjektnummer: 221065</a:t>
            </a:r>
          </a:p>
          <a:p>
            <a:pPr marL="714375" lvl="1" indent="-265113"/>
            <a:r>
              <a:rPr lang="nb-NO" sz="1400" dirty="0" err="1" smtClean="0"/>
              <a:t>DiaFOto</a:t>
            </a:r>
            <a:r>
              <a:rPr lang="nb-NO" sz="1400" dirty="0" smtClean="0"/>
              <a:t>: Helsedirektoratet/Innovasjon </a:t>
            </a:r>
            <a:r>
              <a:rPr lang="nb-NO" sz="1400" dirty="0"/>
              <a:t>Norge, Helse Vest (911716, 911605), Diabetesforbundet, Høgskolen i Bergen (Høgskolen på Vestlandet)</a:t>
            </a:r>
          </a:p>
          <a:p>
            <a:pPr marL="714375" lvl="1" indent="-265113"/>
            <a:endParaRPr lang="nb-NO" sz="1400" dirty="0"/>
          </a:p>
          <a:p>
            <a:pPr marL="449262" lvl="1" indent="0">
              <a:buNone/>
            </a:pPr>
            <a:endParaRPr lang="nb-NO" sz="1600" dirty="0"/>
          </a:p>
          <a:p>
            <a:pPr marL="457200" lvl="1" indent="0">
              <a:buNone/>
            </a:pPr>
            <a:endParaRPr lang="nb-NO" sz="1600" dirty="0" smtClean="0"/>
          </a:p>
          <a:p>
            <a:pPr marL="457200" lvl="1" indent="0">
              <a:buNone/>
            </a:pPr>
            <a:endParaRPr lang="nb-NO" sz="1600" dirty="0" smtClean="0"/>
          </a:p>
          <a:p>
            <a:pPr marL="457200" lvl="1" indent="0">
              <a:buNone/>
            </a:pPr>
            <a:endParaRPr lang="nb-NO" sz="1600" dirty="0"/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9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TAKK FOR OPPMERKSOMHETEN!</a:t>
            </a:r>
          </a:p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 descr="Miljofyrtarn_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0191" y="5949280"/>
            <a:ext cx="680803" cy="576064"/>
          </a:xfrm>
          <a:prstGeom prst="rect">
            <a:avLst/>
          </a:prstGeom>
        </p:spPr>
      </p:pic>
      <p:pic>
        <p:nvPicPr>
          <p:cNvPr id="1026" name="E0E45C9D-1790-4106-A51B-EEBC3BF5061C" descr="6CA521A9-9366-4E76-9AFA-14E801D7D968@hs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87661"/>
            <a:ext cx="2664296" cy="5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521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err="1" smtClean="0">
                <a:solidFill>
                  <a:schemeClr val="tx1"/>
                </a:solidFill>
              </a:rPr>
              <a:t>DiaFOto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354317" y="559104"/>
            <a:ext cx="6300000" cy="540000"/>
          </a:xfrm>
        </p:spPr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702418" y="6300000"/>
            <a:ext cx="781350" cy="184425"/>
          </a:xfrm>
        </p:spPr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418" y="1996002"/>
            <a:ext cx="5317854" cy="388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3652802" y="5883265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 err="1" smtClean="0"/>
              <a:t>Foto:DiaFoto</a:t>
            </a:r>
            <a:endParaRPr lang="nb-NO" sz="9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3426197" y="6090893"/>
            <a:ext cx="16466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 smtClean="0"/>
              <a:t>Clinicals.gov: NCT01710774</a:t>
            </a:r>
            <a:endParaRPr lang="nb-NO" sz="9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2615" y="1686829"/>
            <a:ext cx="7365504" cy="3696617"/>
          </a:xfrm>
        </p:spPr>
        <p:txBody>
          <a:bodyPr>
            <a:normAutofit/>
          </a:bodyPr>
          <a:lstStyle/>
          <a:p>
            <a:r>
              <a:rPr lang="nb-NO" sz="1800" dirty="0" smtClean="0"/>
              <a:t>Felles sårjournal mellom kommune og spesialist helsetjenesten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xmlns="" val="31740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chemeClr val="tx1"/>
                </a:solidFill>
              </a:rPr>
              <a:t>DiaFOto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844824"/>
            <a:ext cx="4536504" cy="3312368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997426" y="4973189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 err="1" smtClean="0"/>
              <a:t>Illustrasjon:Hilde</a:t>
            </a:r>
            <a:r>
              <a:rPr lang="nb-NO" sz="900" dirty="0" smtClean="0"/>
              <a:t> Thomsen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xmlns="" val="21058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2555" y="962498"/>
            <a:ext cx="7365504" cy="868958"/>
          </a:xfrm>
        </p:spPr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Overordnet mål 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93560" y="2492896"/>
            <a:ext cx="792088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b="1" dirty="0"/>
              <a:t>U</a:t>
            </a:r>
            <a:r>
              <a:rPr lang="nb-NO" sz="2400" b="1" dirty="0" smtClean="0"/>
              <a:t>ndersøke </a:t>
            </a:r>
            <a:r>
              <a:rPr lang="nb-NO" sz="2400" b="1" dirty="0"/>
              <a:t>hvordan helsepersonell erfarer og bruker telemedisin i </a:t>
            </a:r>
            <a:r>
              <a:rPr lang="nb-NO" sz="2400" b="1" dirty="0" smtClean="0"/>
              <a:t>oppfølgingen av personer med diabetes fotsår både i kommune- </a:t>
            </a:r>
            <a:r>
              <a:rPr lang="nb-NO" sz="2400" b="1" dirty="0"/>
              <a:t>og </a:t>
            </a:r>
            <a:r>
              <a:rPr lang="nb-NO" sz="2400" b="1" dirty="0" smtClean="0"/>
              <a:t>spesialisthelsetjenesten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xmlns="" val="7078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38249"/>
            <a:ext cx="8301608" cy="1339355"/>
          </a:xfrm>
        </p:spPr>
        <p:txBody>
          <a:bodyPr/>
          <a:lstStyle/>
          <a:p>
            <a:r>
              <a:rPr lang="nb-NO" sz="2800" dirty="0">
                <a:solidFill>
                  <a:schemeClr val="tx1"/>
                </a:solidFill>
              </a:rPr>
              <a:t>Kvalitativt </a:t>
            </a:r>
            <a:r>
              <a:rPr lang="nb-NO" sz="2800" dirty="0" smtClean="0">
                <a:solidFill>
                  <a:schemeClr val="tx1"/>
                </a:solidFill>
              </a:rPr>
              <a:t>studiedesign 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403648" y="462533"/>
            <a:ext cx="6300000" cy="540000"/>
          </a:xfrm>
        </p:spPr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755576" y="306896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 smtClean="0"/>
              <a:t>Interpretive</a:t>
            </a:r>
            <a:r>
              <a:rPr lang="nb-NO" sz="2400" dirty="0" smtClean="0"/>
              <a:t> </a:t>
            </a:r>
            <a:r>
              <a:rPr lang="nb-NO" sz="2400" dirty="0" err="1" smtClean="0"/>
              <a:t>Description</a:t>
            </a:r>
            <a:r>
              <a:rPr lang="nb-NO" sz="2400" dirty="0" smtClean="0"/>
              <a:t> </a:t>
            </a:r>
            <a:r>
              <a:rPr lang="nb-NO" sz="2000" dirty="0" smtClean="0"/>
              <a:t>(fortolkende beskrivelse) </a:t>
            </a:r>
            <a:r>
              <a:rPr lang="nb-NO" sz="1600" dirty="0"/>
              <a:t>(Thorne, 2016</a:t>
            </a:r>
            <a:r>
              <a:rPr lang="nb-NO" sz="1600" dirty="0" smtClean="0"/>
              <a:t>)</a:t>
            </a:r>
            <a:r>
              <a:rPr lang="nb-NO" sz="2400" dirty="0" smtClean="0"/>
              <a:t>  ble brukt som forskningsstrategi i alle tre studiene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xmlns="" val="9013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155" y="1244985"/>
            <a:ext cx="5105797" cy="3629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680957"/>
            <a:ext cx="5245846" cy="24271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kstSylinder 9"/>
          <p:cNvSpPr txBox="1"/>
          <p:nvPr/>
        </p:nvSpPr>
        <p:spPr>
          <a:xfrm>
            <a:off x="366155" y="721765"/>
            <a:ext cx="405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/>
              <a:t>Artikler i avhandlingen</a:t>
            </a:r>
            <a:endParaRPr lang="nb-NO" sz="2800" b="1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1311" y="4281807"/>
            <a:ext cx="5941169" cy="1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1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3146" y="536296"/>
            <a:ext cx="1872208" cy="652934"/>
          </a:xfrm>
        </p:spPr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>Studie I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52460"/>
            <a:ext cx="6543675" cy="23622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683568" y="4221088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Hensikt med studie 1:</a:t>
            </a:r>
            <a:endParaRPr lang="nb-NO" sz="2000" b="1" dirty="0"/>
          </a:p>
          <a:p>
            <a:r>
              <a:rPr lang="nb-NO" sz="2000" dirty="0"/>
              <a:t>Å undersøke </a:t>
            </a:r>
            <a:r>
              <a:rPr lang="nb-NO" sz="2000" dirty="0" smtClean="0"/>
              <a:t>helsepersonells erfaringer </a:t>
            </a:r>
            <a:r>
              <a:rPr lang="nb-NO" sz="2000" dirty="0"/>
              <a:t>med </a:t>
            </a:r>
            <a:r>
              <a:rPr lang="nb-NO" sz="2000" dirty="0" smtClean="0"/>
              <a:t>bruk av telemedisin </a:t>
            </a:r>
            <a:r>
              <a:rPr lang="nb-NO" sz="2000" dirty="0"/>
              <a:t>i </a:t>
            </a:r>
            <a:r>
              <a:rPr lang="nb-NO" sz="2000" dirty="0" smtClean="0"/>
              <a:t>behandling og oppfølging av personer </a:t>
            </a:r>
            <a:r>
              <a:rPr lang="nb-NO" sz="2000" dirty="0"/>
              <a:t>med diabetes </a:t>
            </a:r>
            <a:r>
              <a:rPr lang="nb-NO" sz="2000" dirty="0" smtClean="0"/>
              <a:t>fotsår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xmlns="" val="9389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4432</TotalTime>
  <Words>4004</Words>
  <Application>Microsoft Office PowerPoint</Application>
  <PresentationFormat>Skærmshow (4:3)</PresentationFormat>
  <Paragraphs>388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UiB_norsk_rød-gen</vt:lpstr>
      <vt:lpstr>Telemedisinsk oppfølging i diabetes fotsår behandling: helsepersonellets erfaringer </vt:lpstr>
      <vt:lpstr>Dias nummer 2</vt:lpstr>
      <vt:lpstr>Tidligere forskning</vt:lpstr>
      <vt:lpstr>DiaFOto</vt:lpstr>
      <vt:lpstr>DiaFOto</vt:lpstr>
      <vt:lpstr>Overordnet mål </vt:lpstr>
      <vt:lpstr>Kvalitativt studiedesign </vt:lpstr>
      <vt:lpstr>Dias nummer 8</vt:lpstr>
      <vt:lpstr>Studie I</vt:lpstr>
      <vt:lpstr>Studie II</vt:lpstr>
      <vt:lpstr>Studie III</vt:lpstr>
      <vt:lpstr>Dias nummer 12</vt:lpstr>
      <vt:lpstr>Deltakere i studie I og II</vt:lpstr>
      <vt:lpstr>Datainnsamling studie I og II</vt:lpstr>
      <vt:lpstr>Studie III</vt:lpstr>
      <vt:lpstr>Utvalg studie III</vt:lpstr>
      <vt:lpstr>Dias nummer 17</vt:lpstr>
      <vt:lpstr>Funn studie 1 </vt:lpstr>
      <vt:lpstr>Funn studie 1 </vt:lpstr>
      <vt:lpstr>Funn studie 1 </vt:lpstr>
      <vt:lpstr>Dias nummer 21</vt:lpstr>
      <vt:lpstr>Dias nummer 22</vt:lpstr>
      <vt:lpstr>Dias nummer 23</vt:lpstr>
      <vt:lpstr>Dias nummer 24</vt:lpstr>
      <vt:lpstr>Funn studie 3</vt:lpstr>
      <vt:lpstr>Dias nummer 26</vt:lpstr>
      <vt:lpstr>Dias nummer 27</vt:lpstr>
      <vt:lpstr>Funn artikkel 3 fort.</vt:lpstr>
      <vt:lpstr>Implikasjoner for praksis</vt:lpstr>
      <vt:lpstr>Vitenskaplig miljø</vt:lpstr>
      <vt:lpstr>Dias nummer 31</vt:lpstr>
    </vt:vector>
  </TitlesOfParts>
  <Company>UiB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Rolf</cp:lastModifiedBy>
  <cp:revision>1080</cp:revision>
  <cp:lastPrinted>2017-10-31T11:48:51Z</cp:lastPrinted>
  <dcterms:created xsi:type="dcterms:W3CDTF">2015-10-30T09:38:42Z</dcterms:created>
  <dcterms:modified xsi:type="dcterms:W3CDTF">2018-10-08T06:53:11Z</dcterms:modified>
</cp:coreProperties>
</file>